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5"/>
  </p:notesMasterIdLst>
  <p:sldIdLst>
    <p:sldId id="256" r:id="rId2"/>
    <p:sldId id="290" r:id="rId3"/>
    <p:sldId id="292" r:id="rId4"/>
    <p:sldId id="352" r:id="rId5"/>
    <p:sldId id="353" r:id="rId6"/>
    <p:sldId id="354" r:id="rId7"/>
    <p:sldId id="355" r:id="rId8"/>
    <p:sldId id="356" r:id="rId9"/>
    <p:sldId id="358" r:id="rId10"/>
    <p:sldId id="359" r:id="rId11"/>
    <p:sldId id="361" r:id="rId12"/>
    <p:sldId id="405" r:id="rId13"/>
    <p:sldId id="362" r:id="rId14"/>
    <p:sldId id="363" r:id="rId15"/>
    <p:sldId id="364" r:id="rId16"/>
    <p:sldId id="365" r:id="rId17"/>
    <p:sldId id="366" r:id="rId18"/>
    <p:sldId id="383" r:id="rId19"/>
    <p:sldId id="368" r:id="rId20"/>
    <p:sldId id="376" r:id="rId21"/>
    <p:sldId id="391" r:id="rId22"/>
    <p:sldId id="393" r:id="rId23"/>
    <p:sldId id="395" r:id="rId24"/>
    <p:sldId id="406" r:id="rId25"/>
    <p:sldId id="396" r:id="rId26"/>
    <p:sldId id="765" r:id="rId27"/>
    <p:sldId id="791" r:id="rId28"/>
    <p:sldId id="792" r:id="rId29"/>
    <p:sldId id="794" r:id="rId30"/>
    <p:sldId id="795" r:id="rId31"/>
    <p:sldId id="796" r:id="rId32"/>
    <p:sldId id="797" r:id="rId33"/>
    <p:sldId id="273" r:id="rId34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30ACEC"/>
    <a:srgbClr val="0000FF"/>
    <a:srgbClr val="F1F7FD"/>
    <a:srgbClr val="CDE3F8"/>
    <a:srgbClr val="49150F"/>
    <a:srgbClr val="DC66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5" d="100"/>
          <a:sy n="75" d="100"/>
        </p:scale>
        <p:origin x="-50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49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gradFill>
          <a:gsLst>
            <a:gs pos="0">
              <a:srgbClr val="D7EAF5">
                <a:alpha val="9804"/>
              </a:srgbClr>
            </a:gs>
            <a:gs pos="100000">
              <a:schemeClr val="accent3">
                <a:lumMod val="40000"/>
                <a:lumOff val="60000"/>
              </a:schemeClr>
            </a:gs>
          </a:gsLst>
          <a:lin ang="10800000" scaled="0"/>
        </a:gradFill>
        <a:ln w="25400">
          <a:noFill/>
        </a:ln>
      </c:spPr>
    </c:sideWall>
    <c:backWall>
      <c:thickness val="0"/>
      <c:spPr>
        <a:gradFill>
          <a:gsLst>
            <a:gs pos="0">
              <a:srgbClr val="D7EAF5">
                <a:alpha val="9804"/>
              </a:srgbClr>
            </a:gs>
            <a:gs pos="100000">
              <a:schemeClr val="accent3">
                <a:lumMod val="40000"/>
                <a:lumOff val="60000"/>
              </a:schemeClr>
            </a:gs>
          </a:gsLst>
          <a:lin ang="10800000" scaled="0"/>
        </a:gradFill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10335157345155298"/>
          <c:y val="4.6345215902153403E-2"/>
          <c:w val="0.91562480173835792"/>
          <c:h val="0.8336949547973170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chemeClr val="accent1"/>
            </a:solidFill>
            <a:ln w="12038">
              <a:solidFill>
                <a:schemeClr val="tx1"/>
              </a:solidFill>
              <a:prstDash val="solid"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 w="12038">
                <a:solidFill>
                  <a:schemeClr val="tx1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4A0-4262-A59B-246462840F25}"/>
              </c:ext>
            </c:extLst>
          </c:dPt>
          <c:dPt>
            <c:idx val="1"/>
            <c:invertIfNegative val="0"/>
            <c:bubble3D val="0"/>
            <c:spPr>
              <a:solidFill>
                <a:srgbClr val="F8972C"/>
              </a:solidFill>
              <a:ln w="12038">
                <a:solidFill>
                  <a:schemeClr val="tx1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4A0-4262-A59B-246462840F2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 w="12038">
                <a:solidFill>
                  <a:schemeClr val="tx1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4A0-4262-A59B-246462840F25}"/>
              </c:ext>
            </c:extLst>
          </c:dPt>
          <c:dPt>
            <c:idx val="3"/>
            <c:invertIfNegative val="0"/>
            <c:bubble3D val="0"/>
            <c:spPr>
              <a:solidFill>
                <a:srgbClr val="319D88"/>
              </a:solidFill>
              <a:ln w="12038">
                <a:solidFill>
                  <a:schemeClr val="tx1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24A0-4262-A59B-246462840F25}"/>
              </c:ext>
            </c:extLst>
          </c:dPt>
          <c:dLbls>
            <c:dLbl>
              <c:idx val="0"/>
              <c:layout>
                <c:manualLayout>
                  <c:x val="1.065579223589787E-2"/>
                  <c:y val="-4.9256608075505713E-2"/>
                </c:manualLayout>
              </c:layout>
              <c:spPr>
                <a:noFill/>
                <a:ln w="24077">
                  <a:noFill/>
                </a:ln>
              </c:spPr>
              <c:txPr>
                <a:bodyPr/>
                <a:lstStyle/>
                <a:p>
                  <a:pPr>
                    <a:defRPr sz="1327" b="1" i="0" u="none" strike="noStrike" baseline="0">
                      <a:solidFill>
                        <a:schemeClr val="tx1"/>
                      </a:solidFill>
                      <a:latin typeface="Corbel"/>
                      <a:ea typeface="Corbel"/>
                      <a:cs typeface="Corbel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4A0-4262-A59B-246462840F25}"/>
                </c:ext>
              </c:extLst>
            </c:dLbl>
            <c:dLbl>
              <c:idx val="1"/>
              <c:layout>
                <c:manualLayout>
                  <c:x val="9.0850093050797269E-3"/>
                  <c:y val="-4.7949839603382907E-2"/>
                </c:manualLayout>
              </c:layout>
              <c:spPr>
                <a:noFill/>
                <a:ln w="24077">
                  <a:noFill/>
                </a:ln>
              </c:spPr>
              <c:txPr>
                <a:bodyPr/>
                <a:lstStyle/>
                <a:p>
                  <a:pPr>
                    <a:defRPr sz="1327" b="1" i="0" u="none" strike="noStrike" baseline="0">
                      <a:solidFill>
                        <a:schemeClr val="tx1"/>
                      </a:solidFill>
                      <a:latin typeface="Corbel"/>
                      <a:ea typeface="Corbel"/>
                      <a:cs typeface="Corbel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4A0-4262-A59B-246462840F25}"/>
                </c:ext>
              </c:extLst>
            </c:dLbl>
            <c:dLbl>
              <c:idx val="2"/>
              <c:layout>
                <c:manualLayout>
                  <c:x val="1.3189025292898532E-2"/>
                  <c:y val="-3.9992046448739361E-2"/>
                </c:manualLayout>
              </c:layout>
              <c:spPr>
                <a:noFill/>
                <a:ln w="24077">
                  <a:noFill/>
                </a:ln>
              </c:spPr>
              <c:txPr>
                <a:bodyPr/>
                <a:lstStyle/>
                <a:p>
                  <a:pPr>
                    <a:defRPr sz="1327" b="1" i="0" u="none" strike="noStrike" baseline="0">
                      <a:solidFill>
                        <a:schemeClr val="tx1"/>
                      </a:solidFill>
                      <a:latin typeface="Corbel"/>
                      <a:ea typeface="Corbel"/>
                      <a:cs typeface="Corbel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4A0-4262-A59B-246462840F25}"/>
                </c:ext>
              </c:extLst>
            </c:dLbl>
            <c:dLbl>
              <c:idx val="3"/>
              <c:layout>
                <c:manualLayout>
                  <c:x val="9.2429577464788731E-3"/>
                  <c:y val="-3.9336938943238156E-2"/>
                </c:manualLayout>
              </c:layout>
              <c:spPr>
                <a:noFill/>
                <a:ln w="24077">
                  <a:noFill/>
                </a:ln>
              </c:spPr>
              <c:txPr>
                <a:bodyPr/>
                <a:lstStyle/>
                <a:p>
                  <a:pPr>
                    <a:defRPr sz="1327" b="1" i="0" u="none" strike="noStrike" baseline="0">
                      <a:solidFill>
                        <a:schemeClr val="tx1"/>
                      </a:solidFill>
                      <a:latin typeface="Corbel"/>
                      <a:ea typeface="Corbel"/>
                      <a:cs typeface="Corbel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4A0-4262-A59B-246462840F25}"/>
                </c:ext>
              </c:extLst>
            </c:dLbl>
            <c:dLbl>
              <c:idx val="4"/>
              <c:layout>
                <c:manualLayout>
                  <c:x val="9.8362006372569744E-3"/>
                  <c:y val="-4.9630159866380461E-2"/>
                </c:manualLayout>
              </c:layout>
              <c:spPr>
                <a:noFill/>
                <a:ln w="24077">
                  <a:noFill/>
                </a:ln>
              </c:spPr>
              <c:txPr>
                <a:bodyPr/>
                <a:lstStyle/>
                <a:p>
                  <a:pPr>
                    <a:defRPr sz="1327" b="1" i="0" u="none" strike="noStrike" baseline="0">
                      <a:solidFill>
                        <a:schemeClr val="tx1"/>
                      </a:solidFill>
                      <a:latin typeface="Corbel"/>
                      <a:ea typeface="Corbel"/>
                      <a:cs typeface="Corbel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4A0-4262-A59B-246462840F25}"/>
                </c:ext>
              </c:extLst>
            </c:dLbl>
            <c:spPr>
              <a:noFill/>
              <a:ln w="2407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327" b="1" i="0" u="none" strike="noStrike" baseline="0">
                    <a:solidFill>
                      <a:schemeClr val="tx1"/>
                    </a:solidFill>
                    <a:latin typeface="Corbel"/>
                    <a:ea typeface="Corbel"/>
                    <a:cs typeface="Corbel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Sheet1!$B$1:$F$1</c:f>
              <c:strCache>
                <c:ptCount val="5"/>
                <c:pt idx="0">
                  <c:v>I класс</c:v>
                </c:pt>
                <c:pt idx="1">
                  <c:v>II класс</c:v>
                </c:pt>
                <c:pt idx="2">
                  <c:v>III класс</c:v>
                </c:pt>
                <c:pt idx="3">
                  <c:v>IV класс</c:v>
                </c:pt>
                <c:pt idx="4">
                  <c:v>Без класса опасности</c:v>
                </c:pt>
              </c:strCache>
            </c:strRef>
          </c:cat>
          <c:val>
            <c:numRef>
              <c:f>Sheet1!$B$2:$F$2</c:f>
              <c:numCache>
                <c:formatCode>General</c:formatCode>
                <c:ptCount val="5"/>
                <c:pt idx="0">
                  <c:v>2019</c:v>
                </c:pt>
                <c:pt idx="1">
                  <c:v>7773</c:v>
                </c:pt>
                <c:pt idx="2">
                  <c:v>90366</c:v>
                </c:pt>
                <c:pt idx="3">
                  <c:v>70953</c:v>
                </c:pt>
                <c:pt idx="4">
                  <c:v>3295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24A0-4262-A59B-246462840F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48050944"/>
        <c:axId val="48052480"/>
        <c:axId val="0"/>
      </c:bar3DChart>
      <c:catAx>
        <c:axId val="480509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0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80" b="1" i="0" u="none" strike="noStrike" baseline="0">
                <a:solidFill>
                  <a:schemeClr val="tx1"/>
                </a:solidFill>
                <a:latin typeface="Corbel"/>
                <a:ea typeface="Corbel"/>
                <a:cs typeface="Corbel"/>
              </a:defRPr>
            </a:pPr>
            <a:endParaRPr lang="ru-RU"/>
          </a:p>
        </c:txPr>
        <c:crossAx val="480524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805248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0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80" b="1" i="0" u="none" strike="noStrike" baseline="0">
                <a:solidFill>
                  <a:schemeClr val="tx1"/>
                </a:solidFill>
                <a:latin typeface="Corbel"/>
                <a:ea typeface="Corbel"/>
                <a:cs typeface="Corbel"/>
              </a:defRPr>
            </a:pPr>
            <a:endParaRPr lang="ru-RU"/>
          </a:p>
        </c:txPr>
        <c:crossAx val="48050944"/>
        <c:crosses val="autoZero"/>
        <c:crossBetween val="between"/>
      </c:valAx>
      <c:spPr>
        <a:noFill/>
        <a:ln w="2407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80" b="1" i="0" u="none" strike="noStrike" baseline="0">
          <a:solidFill>
            <a:schemeClr val="tx1"/>
          </a:solidFill>
          <a:latin typeface="Corbel"/>
          <a:ea typeface="Corbel"/>
          <a:cs typeface="Corbel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Лист1!$C$3</c:f>
              <c:strCache>
                <c:ptCount val="1"/>
                <c:pt idx="0">
                  <c:v>Общее количество смертельных несчастных случаев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lumMod val="0"/>
                    <a:lumOff val="100000"/>
                  </a:schemeClr>
                </a:gs>
                <a:gs pos="100000">
                  <a:schemeClr val="accent1">
                    <a:lumMod val="10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gradFill flip="none" rotWithShape="1">
                <a:gsLst>
                  <a:gs pos="0">
                    <a:schemeClr val="accent5">
                      <a:lumMod val="0"/>
                      <a:lumOff val="100000"/>
                    </a:schemeClr>
                  </a:gs>
                  <a:gs pos="100000">
                    <a:schemeClr val="accent5">
                      <a:lumMod val="10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</a:ln>
            <a:effectLst>
              <a:glow rad="12700">
                <a:schemeClr val="accent5">
                  <a:satMod val="175000"/>
                  <a:alpha val="35000"/>
                </a:schemeClr>
              </a:glow>
            </a:effectLst>
            <a:scene3d>
              <a:camera prst="orthographicFront"/>
              <a:lightRig rig="soft" dir="t"/>
            </a:scene3d>
            <a:sp3d prstMaterial="matte">
              <a:bevelT w="127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Лист1!$B$4:$B$27</c:f>
              <c:numCache>
                <c:formatCode>General</c:formatCode>
                <c:ptCount val="24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</c:numCache>
            </c:numRef>
          </c:cat>
          <c:val>
            <c:numRef>
              <c:f>Лист1!$C$4:$C$27</c:f>
              <c:numCache>
                <c:formatCode>General</c:formatCode>
                <c:ptCount val="24"/>
                <c:pt idx="0">
                  <c:v>609</c:v>
                </c:pt>
                <c:pt idx="1">
                  <c:v>441</c:v>
                </c:pt>
                <c:pt idx="2">
                  <c:v>547</c:v>
                </c:pt>
                <c:pt idx="3">
                  <c:v>423</c:v>
                </c:pt>
                <c:pt idx="4">
                  <c:v>407</c:v>
                </c:pt>
                <c:pt idx="5">
                  <c:v>440</c:v>
                </c:pt>
                <c:pt idx="6">
                  <c:v>428</c:v>
                </c:pt>
                <c:pt idx="7">
                  <c:v>361</c:v>
                </c:pt>
                <c:pt idx="8">
                  <c:v>379</c:v>
                </c:pt>
                <c:pt idx="9">
                  <c:v>429</c:v>
                </c:pt>
                <c:pt idx="10">
                  <c:v>404</c:v>
                </c:pt>
                <c:pt idx="11">
                  <c:v>368</c:v>
                </c:pt>
                <c:pt idx="12">
                  <c:v>489</c:v>
                </c:pt>
                <c:pt idx="13">
                  <c:v>294</c:v>
                </c:pt>
                <c:pt idx="14">
                  <c:v>252</c:v>
                </c:pt>
                <c:pt idx="15">
                  <c:v>338</c:v>
                </c:pt>
                <c:pt idx="16">
                  <c:v>243</c:v>
                </c:pt>
                <c:pt idx="17">
                  <c:v>274</c:v>
                </c:pt>
                <c:pt idx="18">
                  <c:v>226</c:v>
                </c:pt>
                <c:pt idx="19">
                  <c:v>200</c:v>
                </c:pt>
                <c:pt idx="20">
                  <c:v>193</c:v>
                </c:pt>
                <c:pt idx="21">
                  <c:v>186</c:v>
                </c:pt>
                <c:pt idx="22">
                  <c:v>158</c:v>
                </c:pt>
                <c:pt idx="23">
                  <c:v>136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463-4CCB-A658-199BEEC117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3"/>
        <c:axId val="20944768"/>
        <c:axId val="20946304"/>
      </c:barChart>
      <c:lineChart>
        <c:grouping val="standard"/>
        <c:varyColors val="0"/>
        <c:ser>
          <c:idx val="1"/>
          <c:order val="1"/>
          <c:tx>
            <c:strRef>
              <c:f>Лист1!$D$3</c:f>
              <c:strCache>
                <c:ptCount val="1"/>
                <c:pt idx="0">
                  <c:v>Число аварий на опасных производственных объектах</c:v>
                </c:pt>
              </c:strCache>
            </c:strRef>
          </c:tx>
          <c:spPr>
            <a:ln w="28575" cap="rnd">
              <a:solidFill>
                <a:schemeClr val="accent2">
                  <a:lumMod val="75000"/>
                </a:schemeClr>
              </a:solidFill>
              <a:round/>
            </a:ln>
            <a:effectLst>
              <a:glow rad="12700">
                <a:schemeClr val="accent2">
                  <a:satMod val="175000"/>
                  <a:alpha val="30000"/>
                </a:schemeClr>
              </a:glo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2.4067388688327317E-2"/>
                  <c:y val="-3.37552742616034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463-4CCB-A658-199BEEC11746}"/>
                </c:ext>
              </c:extLst>
            </c:dLbl>
            <c:dLbl>
              <c:idx val="1"/>
              <c:layout>
                <c:manualLayout>
                  <c:x val="-2.4067388688327317E-2"/>
                  <c:y val="-3.09423347398030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463-4CCB-A658-199BEEC11746}"/>
                </c:ext>
              </c:extLst>
            </c:dLbl>
            <c:dLbl>
              <c:idx val="2"/>
              <c:layout>
                <c:manualLayout>
                  <c:x val="-2.4067388688327317E-2"/>
                  <c:y val="-4.78199718706047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463-4CCB-A658-199BEEC11746}"/>
                </c:ext>
              </c:extLst>
            </c:dLbl>
            <c:dLbl>
              <c:idx val="3"/>
              <c:layout>
                <c:manualLayout>
                  <c:x val="-2.4067388688327317E-2"/>
                  <c:y val="-2.53164556962025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463-4CCB-A658-199BEEC11746}"/>
                </c:ext>
              </c:extLst>
            </c:dLbl>
            <c:dLbl>
              <c:idx val="4"/>
              <c:layout>
                <c:manualLayout>
                  <c:x val="-2.4067388688327345E-2"/>
                  <c:y val="-5.34458509142053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463-4CCB-A658-199BEEC11746}"/>
                </c:ext>
              </c:extLst>
            </c:dLbl>
            <c:dLbl>
              <c:idx val="5"/>
              <c:layout>
                <c:manualLayout>
                  <c:x val="-2.4067388688327376E-2"/>
                  <c:y val="-4.21940928270043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463-4CCB-A658-199BEEC11746}"/>
                </c:ext>
              </c:extLst>
            </c:dLbl>
            <c:dLbl>
              <c:idx val="6"/>
              <c:layout>
                <c:manualLayout>
                  <c:x val="-2.4067388688327317E-2"/>
                  <c:y val="-2.81293952180028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463-4CCB-A658-199BEEC11746}"/>
                </c:ext>
              </c:extLst>
            </c:dLbl>
            <c:dLbl>
              <c:idx val="7"/>
              <c:layout>
                <c:manualLayout>
                  <c:x val="-2.5671881267549136E-2"/>
                  <c:y val="-4.21940928270042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463-4CCB-A658-199BEEC11746}"/>
                </c:ext>
              </c:extLst>
            </c:dLbl>
            <c:dLbl>
              <c:idx val="8"/>
              <c:layout>
                <c:manualLayout>
                  <c:x val="-2.4067388688327317E-2"/>
                  <c:y val="-3.93811533052039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463-4CCB-A658-199BEEC11746}"/>
                </c:ext>
              </c:extLst>
            </c:dLbl>
            <c:dLbl>
              <c:idx val="9"/>
              <c:layout>
                <c:manualLayout>
                  <c:x val="-2.4067388688327376E-2"/>
                  <c:y val="-2.53164556962025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463-4CCB-A658-199BEEC11746}"/>
                </c:ext>
              </c:extLst>
            </c:dLbl>
            <c:dLbl>
              <c:idx val="10"/>
              <c:layout>
                <c:manualLayout>
                  <c:x val="-2.4067388688327376E-2"/>
                  <c:y val="-3.37552742616033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463-4CCB-A658-199BEEC11746}"/>
                </c:ext>
              </c:extLst>
            </c:dLbl>
            <c:dLbl>
              <c:idx val="11"/>
              <c:layout>
                <c:manualLayout>
                  <c:x val="-2.4067388688327317E-2"/>
                  <c:y val="-4.21940928270042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463-4CCB-A658-199BEEC11746}"/>
                </c:ext>
              </c:extLst>
            </c:dLbl>
            <c:dLbl>
              <c:idx val="12"/>
              <c:layout>
                <c:manualLayout>
                  <c:x val="-2.4067388688327317E-2"/>
                  <c:y val="-3.37552742616033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463-4CCB-A658-199BEEC11746}"/>
                </c:ext>
              </c:extLst>
            </c:dLbl>
            <c:dLbl>
              <c:idx val="13"/>
              <c:layout>
                <c:manualLayout>
                  <c:x val="-2.4067388688327435E-2"/>
                  <c:y val="-4.50070323488046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6463-4CCB-A658-199BEEC11746}"/>
                </c:ext>
              </c:extLst>
            </c:dLbl>
            <c:dLbl>
              <c:idx val="14"/>
              <c:layout>
                <c:manualLayout>
                  <c:x val="-2.4067388688327317E-2"/>
                  <c:y val="-4.21940928270043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6463-4CCB-A658-199BEEC11746}"/>
                </c:ext>
              </c:extLst>
            </c:dLbl>
            <c:dLbl>
              <c:idx val="15"/>
              <c:layout>
                <c:manualLayout>
                  <c:x val="-2.4067388688327317E-2"/>
                  <c:y val="-2.81293952180028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6463-4CCB-A658-199BEEC11746}"/>
                </c:ext>
              </c:extLst>
            </c:dLbl>
            <c:dLbl>
              <c:idx val="16"/>
              <c:layout>
                <c:manualLayout>
                  <c:x val="-2.4067388688327317E-2"/>
                  <c:y val="-4.50070323488045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6463-4CCB-A658-199BEEC11746}"/>
                </c:ext>
              </c:extLst>
            </c:dLbl>
            <c:dLbl>
              <c:idx val="17"/>
              <c:layout>
                <c:manualLayout>
                  <c:x val="-2.4067388688327317E-2"/>
                  <c:y val="-2.53164556962025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6463-4CCB-A658-199BEEC11746}"/>
                </c:ext>
              </c:extLst>
            </c:dLbl>
            <c:dLbl>
              <c:idx val="18"/>
              <c:layout>
                <c:manualLayout>
                  <c:x val="-2.4067388688327435E-2"/>
                  <c:y val="-5.34458509142053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6463-4CCB-A658-199BEEC11746}"/>
                </c:ext>
              </c:extLst>
            </c:dLbl>
            <c:dLbl>
              <c:idx val="19"/>
              <c:layout>
                <c:manualLayout>
                  <c:x val="-2.4067388688327435E-2"/>
                  <c:y val="-4.78199718706047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6463-4CCB-A658-199BEEC11746}"/>
                </c:ext>
              </c:extLst>
            </c:dLbl>
            <c:dLbl>
              <c:idx val="20"/>
              <c:layout>
                <c:manualLayout>
                  <c:x val="-2.4067388688327317E-2"/>
                  <c:y val="3.93811533052039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6463-4CCB-A658-199BEEC11746}"/>
                </c:ext>
              </c:extLst>
            </c:dLbl>
            <c:dLbl>
              <c:idx val="21"/>
              <c:layout>
                <c:manualLayout>
                  <c:x val="-2.2462896109105495E-2"/>
                  <c:y val="3.65682137834036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6463-4CCB-A658-199BEEC11746}"/>
                </c:ext>
              </c:extLst>
            </c:dLbl>
            <c:dLbl>
              <c:idx val="22"/>
              <c:layout>
                <c:manualLayout>
                  <c:x val="-2.2944942175935311E-2"/>
                  <c:y val="3.9753165799241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CC3-4728-8810-D2467FF17C4E}"/>
                </c:ext>
              </c:extLst>
            </c:dLbl>
            <c:dLbl>
              <c:idx val="23"/>
              <c:layout>
                <c:manualLayout>
                  <c:x val="-1.9120785146612949E-2"/>
                  <c:y val="3.50763227640362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CC3-4728-8810-D2467FF17C4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Лист1!$B$4:$B$27</c:f>
              <c:numCache>
                <c:formatCode>General</c:formatCode>
                <c:ptCount val="24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</c:numCache>
            </c:numRef>
          </c:cat>
          <c:val>
            <c:numRef>
              <c:f>Лист1!$D$4:$D$27</c:f>
              <c:numCache>
                <c:formatCode>General</c:formatCode>
                <c:ptCount val="24"/>
                <c:pt idx="0">
                  <c:v>332</c:v>
                </c:pt>
                <c:pt idx="1">
                  <c:v>327</c:v>
                </c:pt>
                <c:pt idx="2">
                  <c:v>292</c:v>
                </c:pt>
                <c:pt idx="3">
                  <c:v>312</c:v>
                </c:pt>
                <c:pt idx="4">
                  <c:v>250</c:v>
                </c:pt>
                <c:pt idx="5">
                  <c:v>225</c:v>
                </c:pt>
                <c:pt idx="6">
                  <c:v>243</c:v>
                </c:pt>
                <c:pt idx="7">
                  <c:v>207</c:v>
                </c:pt>
                <c:pt idx="8">
                  <c:v>213</c:v>
                </c:pt>
                <c:pt idx="9">
                  <c:v>242</c:v>
                </c:pt>
                <c:pt idx="10">
                  <c:v>235</c:v>
                </c:pt>
                <c:pt idx="11">
                  <c:v>204</c:v>
                </c:pt>
                <c:pt idx="12">
                  <c:v>207</c:v>
                </c:pt>
                <c:pt idx="13">
                  <c:v>168</c:v>
                </c:pt>
                <c:pt idx="14">
                  <c:v>158</c:v>
                </c:pt>
                <c:pt idx="15">
                  <c:v>187</c:v>
                </c:pt>
                <c:pt idx="16">
                  <c:v>164</c:v>
                </c:pt>
                <c:pt idx="17">
                  <c:v>197</c:v>
                </c:pt>
                <c:pt idx="18">
                  <c:v>145</c:v>
                </c:pt>
                <c:pt idx="19">
                  <c:v>138</c:v>
                </c:pt>
                <c:pt idx="20">
                  <c:v>174</c:v>
                </c:pt>
                <c:pt idx="21">
                  <c:v>152</c:v>
                </c:pt>
                <c:pt idx="22">
                  <c:v>158</c:v>
                </c:pt>
                <c:pt idx="23">
                  <c:v>131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17-6463-4CCB-A658-199BEEC117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44768"/>
        <c:axId val="20946304"/>
      </c:lineChart>
      <c:catAx>
        <c:axId val="20944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946304"/>
        <c:crosses val="autoZero"/>
        <c:auto val="1"/>
        <c:lblAlgn val="ctr"/>
        <c:lblOffset val="100"/>
        <c:noMultiLvlLbl val="0"/>
      </c:catAx>
      <c:valAx>
        <c:axId val="20946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944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704B61-46A1-472F-A682-DEDD459D2FDC}" type="datetimeFigureOut">
              <a:rPr lang="ru-RU" smtClean="0"/>
              <a:t>05.03.2019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5C2794-BC41-46F1-8640-58D68DBB1C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677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050">
            <a:extLst>
              <a:ext uri="{FF2B5EF4-FFF2-40B4-BE49-F238E27FC236}">
                <a16:creationId xmlns:a16="http://schemas.microsoft.com/office/drawing/2014/main" xmlns="" id="{7E26FAE0-2D5C-45D7-869F-510B1F39C60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243" name="Rectangle 2051">
            <a:extLst>
              <a:ext uri="{FF2B5EF4-FFF2-40B4-BE49-F238E27FC236}">
                <a16:creationId xmlns:a16="http://schemas.microsoft.com/office/drawing/2014/main" xmlns="" id="{09557816-4277-4C44-8501-FB281B7954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437" tIns="45718" rIns="91437" bIns="45718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050">
            <a:extLst>
              <a:ext uri="{FF2B5EF4-FFF2-40B4-BE49-F238E27FC236}">
                <a16:creationId xmlns:a16="http://schemas.microsoft.com/office/drawing/2014/main" xmlns="" id="{CB139A9E-DFBA-43A6-A943-6EC26A6CE4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267" name="Rectangle 2051">
            <a:extLst>
              <a:ext uri="{FF2B5EF4-FFF2-40B4-BE49-F238E27FC236}">
                <a16:creationId xmlns:a16="http://schemas.microsoft.com/office/drawing/2014/main" xmlns="" id="{8D92EDBE-D193-4541-90F8-3839041038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437" tIns="45718" rIns="91437" bIns="45718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050">
            <a:extLst>
              <a:ext uri="{FF2B5EF4-FFF2-40B4-BE49-F238E27FC236}">
                <a16:creationId xmlns:a16="http://schemas.microsoft.com/office/drawing/2014/main" xmlns="" id="{BC4C5739-853C-42D3-B144-56098024B32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291" name="Rectangle 2051">
            <a:extLst>
              <a:ext uri="{FF2B5EF4-FFF2-40B4-BE49-F238E27FC236}">
                <a16:creationId xmlns:a16="http://schemas.microsoft.com/office/drawing/2014/main" xmlns="" id="{9C5F978A-5C1C-476D-AA0A-9F574D4156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437" tIns="45718" rIns="91437" bIns="45718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050">
            <a:extLst>
              <a:ext uri="{FF2B5EF4-FFF2-40B4-BE49-F238E27FC236}">
                <a16:creationId xmlns:a16="http://schemas.microsoft.com/office/drawing/2014/main" xmlns="" id="{AC727C59-B6B8-4527-B20F-9F3D8362312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315" name="Rectangle 2051">
            <a:extLst>
              <a:ext uri="{FF2B5EF4-FFF2-40B4-BE49-F238E27FC236}">
                <a16:creationId xmlns:a16="http://schemas.microsoft.com/office/drawing/2014/main" xmlns="" id="{46A8854A-64D3-449A-A809-A1305ADEE2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437" tIns="45718" rIns="91437" bIns="45718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050">
            <a:extLst>
              <a:ext uri="{FF2B5EF4-FFF2-40B4-BE49-F238E27FC236}">
                <a16:creationId xmlns:a16="http://schemas.microsoft.com/office/drawing/2014/main" xmlns="" id="{9D166EE7-576E-4570-9809-A57F55D9420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4339" name="Rectangle 2051">
            <a:extLst>
              <a:ext uri="{FF2B5EF4-FFF2-40B4-BE49-F238E27FC236}">
                <a16:creationId xmlns:a16="http://schemas.microsoft.com/office/drawing/2014/main" xmlns="" id="{79A0A778-E10C-4939-808C-69792BE3CB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437" tIns="45718" rIns="91437" bIns="45718"/>
          <a:lstStyle/>
          <a:p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2" y="1380070"/>
            <a:ext cx="8574623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8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F328A-8963-4746-83FB-7A33B07BA740}" type="datetime1">
              <a:rPr lang="en-US" smtClean="0"/>
              <a:t>3/5/2019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3" y="5883277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666B8-A449-4599-A638-4068776FABF8}" type="datetime1">
              <a:rPr lang="en-US" smtClean="0"/>
              <a:t>3/5/2019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3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58A3-EB0D-4658-8307-03603BD31B7D}" type="datetime1">
              <a:rPr lang="en-US" smtClean="0"/>
              <a:t>3/5/2019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3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3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BC357-5FD3-4A12-B517-31F6DF46FC00}" type="datetime1">
              <a:rPr lang="en-US" smtClean="0"/>
              <a:t>3/5/2019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AF0C1-A610-4CE7-A520-144CC0C3CB5F}" type="datetime1">
              <a:rPr lang="en-US" smtClean="0"/>
              <a:t>3/5/2019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3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886200"/>
            <a:ext cx="10018711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1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99EE2-899C-4322-B21B-377A20215AAA}" type="datetime1">
              <a:rPr lang="en-US" smtClean="0"/>
              <a:t>3/5/2019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2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0E25F-5DAF-4E05-B4BA-48F3DFFF8148}" type="datetime1">
              <a:rPr lang="en-US" smtClean="0"/>
              <a:t>3/5/2019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9B7E4-7BCB-46C5-80A0-94A7B5AF29CB}" type="datetime1">
              <a:rPr lang="en-US" smtClean="0"/>
              <a:t>3/5/2019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7" y="685800"/>
            <a:ext cx="1770369" cy="51054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3" y="685800"/>
            <a:ext cx="8019743" cy="51054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54C9A-0CB8-4A21-8747-B8130E88D523}" type="datetime1">
              <a:rPr lang="en-US" smtClean="0"/>
              <a:t>3/5/2019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2D88A-8392-43A1-98C1-0B27D6ED2DE3}" type="datetime1">
              <a:rPr lang="en-US" smtClean="0"/>
              <a:t>3/5/2019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8" y="5867133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80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9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BD5D2-8637-47D9-B6BE-B6CE2AFCEE41}" type="datetime1">
              <a:rPr lang="en-US" smtClean="0"/>
              <a:t>3/5/2019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2"/>
            <a:ext cx="10018713" cy="175259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4" y="2667001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C5E03-2ECC-48EA-8DB8-CCF0E97E9C01}" type="datetime1">
              <a:rPr lang="en-US" smtClean="0"/>
              <a:t>3/5/2019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9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367A9-93B5-4269-A07F-BEA8CDD694B1}" type="datetime1">
              <a:rPr lang="en-US" smtClean="0"/>
              <a:t>3/5/2019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09C13-90EC-408C-A155-B81758F304AF}" type="datetime1">
              <a:rPr lang="en-US" smtClean="0"/>
              <a:t>3/5/2019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4D48-911F-47EF-B6DC-E4E31E17BE19}" type="datetime1">
              <a:rPr lang="en-US" smtClean="0"/>
              <a:t>3/5/2019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4" y="685799"/>
            <a:ext cx="6240991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3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144C3-22F9-43A0-985B-37F059312502}" type="datetime1">
              <a:rPr lang="en-US" smtClean="0"/>
              <a:t>3/5/2019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5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0A500-B9BA-40E3-820A-FDE34BF4BD2F}" type="datetime1">
              <a:rPr lang="en-US" smtClean="0"/>
              <a:t>3/5/2019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2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2667001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7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DBD982A-002A-4101-B55C-5AF074316C83}" type="datetime1">
              <a:rPr lang="en-US" smtClean="0"/>
              <a:t>3/5/2019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81" y="5883277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8" y="5883277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tomsib.ru/press_center/pub_icons/625.jp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47332" y="1735669"/>
            <a:ext cx="9897533" cy="1634065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Autofit/>
          </a:bodyPr>
          <a:lstStyle/>
          <a:p>
            <a:r>
              <a:rPr lang="ru-RU" sz="2800" b="1" dirty="0"/>
              <a:t>Совершенствование законодательства в области промышленной безопасности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99001" y="4938110"/>
            <a:ext cx="7145865" cy="785359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dirty="0"/>
              <a:t>Денисов Александр Викторович - Первый заместитель генерального директора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dirty="0" smtClean="0"/>
              <a:t>АО </a:t>
            </a:r>
            <a:r>
              <a:rPr lang="ru-RU" sz="1400" dirty="0"/>
              <a:t>«НТЦ «Промышленная безопасность»,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dirty="0"/>
              <a:t>Ученый секретарь Научно-технического совета </a:t>
            </a:r>
            <a:r>
              <a:rPr lang="ru-RU" sz="1400" dirty="0" err="1"/>
              <a:t>Ростехнадзора</a:t>
            </a:r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5469"/>
            <a:ext cx="678991" cy="7958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68" y="101600"/>
            <a:ext cx="680275" cy="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74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503025" y="635699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1800" b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pPr/>
              <a:t>10</a:t>
            </a:fld>
            <a:endParaRPr lang="en-US" sz="1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5469"/>
            <a:ext cx="678991" cy="7958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68" y="101600"/>
            <a:ext cx="680275" cy="863600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2125134" y="931335"/>
            <a:ext cx="2889629" cy="2808398"/>
          </a:xfrm>
          <a:prstGeom prst="roundRect">
            <a:avLst/>
          </a:prstGeom>
          <a:solidFill>
            <a:srgbClr val="F1F7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2438" algn="just"/>
            <a:r>
              <a:rPr lang="ru-RU" sz="1400" spc="-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Выполнение Плана мероприятий по совершенствованию контрольно-надзорных и разрешительных функций и оптимизации предоставления государственных услуг, оказываемых </a:t>
            </a:r>
            <a:r>
              <a:rPr lang="ru-RU" sz="1400" spc="-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Ростехнадзором</a:t>
            </a:r>
            <a:r>
              <a:rPr lang="ru-RU" sz="1400" spc="-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утвержденного распоряжением Правительства Российской Федерации от 02.08.2011 №1371 -р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125134" y="4035849"/>
            <a:ext cx="2889629" cy="1642533"/>
          </a:xfrm>
          <a:prstGeom prst="roundRect">
            <a:avLst/>
          </a:prstGeom>
          <a:solidFill>
            <a:srgbClr val="F1F7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2438" algn="just"/>
            <a:r>
              <a:rPr lang="ru-RU" sz="1400" spc="-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Приведение Закона в соответствие с Конвенцией МОТ о предотвращении крупных промышленных аварий (ратифицирована Федеральным законом от 30.11.2011 №</a:t>
            </a:r>
            <a:r>
              <a:rPr lang="ru-RU" sz="1400" spc="-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Збб</a:t>
            </a:r>
            <a:r>
              <a:rPr lang="ru-RU" sz="1400" spc="-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-ФЗ)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332398" y="931336"/>
            <a:ext cx="6170627" cy="2808398"/>
          </a:xfrm>
          <a:prstGeom prst="roundRect">
            <a:avLst/>
          </a:prstGeom>
          <a:solidFill>
            <a:srgbClr val="CDE3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539750">
              <a:spcBef>
                <a:spcPts val="600"/>
              </a:spcBef>
            </a:pPr>
            <a:r>
              <a:rPr lang="ru-RU" sz="1400" spc="-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Дифференциация мер регулирования промышленной безопасности на основании классификации ОПО</a:t>
            </a:r>
          </a:p>
          <a:p>
            <a:pPr indent="539750">
              <a:spcBef>
                <a:spcPts val="600"/>
              </a:spcBef>
            </a:pPr>
            <a:r>
              <a:rPr lang="ru-RU" sz="1400" spc="-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Отмена процедуры выдачи разрешений на применение технических устройств, используемых на ОПО</a:t>
            </a:r>
          </a:p>
          <a:p>
            <a:pPr indent="539750">
              <a:spcBef>
                <a:spcPts val="600"/>
              </a:spcBef>
            </a:pPr>
            <a:r>
              <a:rPr lang="ru-RU" sz="1400" spc="-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Установление исчерпывающего перечня случаев проведения экспертизы технических устройств</a:t>
            </a:r>
          </a:p>
          <a:p>
            <a:pPr indent="539750">
              <a:spcBef>
                <a:spcPts val="600"/>
              </a:spcBef>
            </a:pPr>
            <a:r>
              <a:rPr lang="ru-RU" sz="1400" spc="-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Сокращение ОПО, исключение </a:t>
            </a:r>
            <a:r>
              <a:rPr lang="ru-RU" sz="1400" spc="-1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лифтов. </a:t>
            </a:r>
            <a:r>
              <a:rPr lang="ru-RU" sz="1400" spc="-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Установление уведомительного порядка начала эксплуатации объектов IV класса опасности</a:t>
            </a:r>
          </a:p>
          <a:p>
            <a:pPr indent="539750">
              <a:spcBef>
                <a:spcPts val="600"/>
              </a:spcBef>
            </a:pPr>
            <a:r>
              <a:rPr lang="ru-RU" sz="1400" spc="-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Установление полномочий Правительства Российской Федерации по определению требований к структуре общих разделов плана мероприятий по локализации аварий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332398" y="4035848"/>
            <a:ext cx="6170627" cy="1642533"/>
          </a:xfrm>
          <a:prstGeom prst="roundRect">
            <a:avLst/>
          </a:prstGeom>
          <a:solidFill>
            <a:srgbClr val="CDE3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539750">
              <a:spcBef>
                <a:spcPts val="600"/>
              </a:spcBef>
            </a:pPr>
            <a:r>
              <a:rPr lang="ru-RU" sz="1400" spc="-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Установление  обязательности:</a:t>
            </a:r>
          </a:p>
          <a:p>
            <a:pPr indent="539750">
              <a:spcBef>
                <a:spcPts val="600"/>
              </a:spcBef>
            </a:pPr>
            <a:r>
              <a:rPr lang="ru-RU" sz="1400" spc="-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разработки систем управления для объектов повышенной опасности</a:t>
            </a:r>
          </a:p>
          <a:p>
            <a:pPr indent="539750">
              <a:spcBef>
                <a:spcPts val="600"/>
              </a:spcBef>
            </a:pPr>
            <a:r>
              <a:rPr lang="ru-RU" sz="1400" spc="-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периодичности пересмотра ДПБ</a:t>
            </a:r>
          </a:p>
          <a:p>
            <a:pPr algn="ctr"/>
            <a:endParaRPr lang="ru-RU" sz="1400" spc="-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465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503025" y="635699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1800" b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pPr/>
              <a:t>11</a:t>
            </a:fld>
            <a:endParaRPr lang="en-US" sz="1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22318" y="1047564"/>
            <a:ext cx="9995392" cy="4591235"/>
          </a:xfrm>
        </p:spPr>
        <p:txBody>
          <a:bodyPr>
            <a:noAutofit/>
          </a:bodyPr>
          <a:lstStyle/>
          <a:p>
            <a:pPr marL="0" indent="625475" algn="just">
              <a:spcBef>
                <a:spcPct val="0"/>
              </a:spcBef>
              <a:spcAft>
                <a:spcPts val="0"/>
              </a:spcAft>
              <a:buNone/>
            </a:pPr>
            <a:r>
              <a:rPr lang="ru-RU" altLang="ru-RU" sz="1800" b="1" dirty="0">
                <a:solidFill>
                  <a:srgbClr val="C00000"/>
                </a:solidFill>
              </a:rPr>
              <a:t>Основные цели Закона №22-ФЗ:</a:t>
            </a:r>
          </a:p>
          <a:p>
            <a:pPr marL="0" indent="625475" algn="just">
              <a:spcBef>
                <a:spcPct val="0"/>
              </a:spcBef>
              <a:spcAft>
                <a:spcPts val="0"/>
              </a:spcAft>
              <a:buNone/>
            </a:pPr>
            <a:r>
              <a:rPr lang="en-US" altLang="ru-RU" sz="1800" b="1" dirty="0">
                <a:solidFill>
                  <a:srgbClr val="0066FF"/>
                </a:solidFill>
              </a:rPr>
              <a:t>- </a:t>
            </a:r>
            <a:r>
              <a:rPr lang="ru-RU" altLang="ru-RU" sz="1800" b="1" dirty="0">
                <a:solidFill>
                  <a:srgbClr val="0066FF"/>
                </a:solidFill>
              </a:rPr>
              <a:t>повышение эффективности правового регулирования промышленной безопасности;</a:t>
            </a:r>
          </a:p>
          <a:p>
            <a:pPr marL="0" indent="625475" algn="just">
              <a:spcBef>
                <a:spcPct val="0"/>
              </a:spcBef>
              <a:spcAft>
                <a:spcPts val="0"/>
              </a:spcAft>
              <a:buNone/>
            </a:pPr>
            <a:r>
              <a:rPr lang="en-US" altLang="ru-RU" sz="1800" b="1" dirty="0">
                <a:solidFill>
                  <a:srgbClr val="0066FF"/>
                </a:solidFill>
              </a:rPr>
              <a:t>- </a:t>
            </a:r>
            <a:r>
              <a:rPr lang="ru-RU" altLang="ru-RU" sz="1800" b="1" dirty="0">
                <a:solidFill>
                  <a:srgbClr val="0066FF"/>
                </a:solidFill>
              </a:rPr>
              <a:t>устранение избыточных административных барьеров;</a:t>
            </a:r>
          </a:p>
          <a:p>
            <a:pPr marL="0" indent="625475" algn="just">
              <a:spcBef>
                <a:spcPct val="0"/>
              </a:spcBef>
              <a:spcAft>
                <a:spcPts val="0"/>
              </a:spcAft>
              <a:buNone/>
            </a:pPr>
            <a:r>
              <a:rPr lang="en-US" altLang="ru-RU" sz="1800" b="1" dirty="0">
                <a:solidFill>
                  <a:srgbClr val="0066FF"/>
                </a:solidFill>
              </a:rPr>
              <a:t>- </a:t>
            </a:r>
            <a:r>
              <a:rPr lang="ru-RU" altLang="ru-RU" sz="1800" b="1" dirty="0">
                <a:solidFill>
                  <a:srgbClr val="0066FF"/>
                </a:solidFill>
              </a:rPr>
              <a:t>создание стимулов к модернизации отечественной экономики.</a:t>
            </a:r>
          </a:p>
          <a:p>
            <a:pPr marL="0" indent="625475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Для реализации этих целей применили риск-ориентированный подход к регулированию промышленной безопасности, </a:t>
            </a:r>
            <a:r>
              <a:rPr lang="ru-RU" altLang="ru-RU" sz="1800" b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разделив все ОПО на четыре класса опасности </a:t>
            </a: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и дифференцировав методы правового регулирования в зависимости от класса опасности. </a:t>
            </a:r>
            <a:endParaRPr lang="ru-RU" altLang="ru-RU" sz="18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625475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ru-RU" altLang="ru-RU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Опыт </a:t>
            </a: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Ростехнадзора в применении риск-ориентированного подхода при осуществлении контрольно-надзорной деятельности на ОПО признан Правительством Российской Федерации положительным, и в настоящее время планируется широкомасштабное внедрение дифференцированного подхода к проведению контрольных мероприятий в зависимости от степени риска причинения субъектами хозяйственной деятельности вреда (ущерба). </a:t>
            </a:r>
            <a:endParaRPr lang="ru-RU" altLang="ru-RU" sz="18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625475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ru-RU" altLang="ru-RU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Введение </a:t>
            </a: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дифференцированного подхода должно сопровождаться сокращением числа подконтрольных субъектов и отказом от всеобъемлющего контроля, при котором контрольным мероприятиям подлежат все субъекты хозяйственной деятельности.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5469"/>
            <a:ext cx="678991" cy="7958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68" y="101600"/>
            <a:ext cx="680275" cy="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1472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799" y="73479"/>
            <a:ext cx="9775823" cy="392188"/>
          </a:xfrm>
        </p:spPr>
        <p:txBody>
          <a:bodyPr>
            <a:noAutofit/>
          </a:bodyPr>
          <a:lstStyle/>
          <a:p>
            <a:r>
              <a:rPr lang="ru-RU" sz="2400" b="1" dirty="0"/>
              <a:t>Дифференциация мер обеспечения промышленной безопасности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433548" y="6196694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1600" b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</a:rPr>
              <a:pPr/>
              <a:t>12</a:t>
            </a:fld>
            <a:endParaRPr lang="en-US" sz="1600" b="1" dirty="0">
              <a:ln w="9525">
                <a:solidFill>
                  <a:prstClr val="white"/>
                </a:solidFill>
                <a:prstDash val="solid"/>
              </a:ln>
              <a:solidFill>
                <a:prstClr val="black"/>
              </a:solidFill>
              <a:effectLst>
                <a:outerShdw blurRad="12700" dist="38100" dir="2700000" algn="tl" rotWithShape="0">
                  <a:prstClr val="white">
                    <a:lumMod val="50000"/>
                  </a:prstClr>
                </a:outerShdw>
              </a:effectLst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/>
          </p:nvPr>
        </p:nvGraphicFramePr>
        <p:xfrm>
          <a:off x="1828799" y="533405"/>
          <a:ext cx="9775823" cy="55827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98068">
                  <a:extLst>
                    <a:ext uri="{9D8B030D-6E8A-4147-A177-3AD203B41FA5}">
                      <a16:colId xmlns:a16="http://schemas.microsoft.com/office/drawing/2014/main" xmlns="" val="1798041078"/>
                    </a:ext>
                  </a:extLst>
                </a:gridCol>
                <a:gridCol w="1041400">
                  <a:extLst>
                    <a:ext uri="{9D8B030D-6E8A-4147-A177-3AD203B41FA5}">
                      <a16:colId xmlns:a16="http://schemas.microsoft.com/office/drawing/2014/main" xmlns="" val="2712897659"/>
                    </a:ext>
                  </a:extLst>
                </a:gridCol>
                <a:gridCol w="1032933">
                  <a:extLst>
                    <a:ext uri="{9D8B030D-6E8A-4147-A177-3AD203B41FA5}">
                      <a16:colId xmlns:a16="http://schemas.microsoft.com/office/drawing/2014/main" xmlns="" val="3763178328"/>
                    </a:ext>
                  </a:extLst>
                </a:gridCol>
                <a:gridCol w="1032933">
                  <a:extLst>
                    <a:ext uri="{9D8B030D-6E8A-4147-A177-3AD203B41FA5}">
                      <a16:colId xmlns:a16="http://schemas.microsoft.com/office/drawing/2014/main" xmlns="" val="2280223489"/>
                    </a:ext>
                  </a:extLst>
                </a:gridCol>
                <a:gridCol w="970489">
                  <a:extLst>
                    <a:ext uri="{9D8B030D-6E8A-4147-A177-3AD203B41FA5}">
                      <a16:colId xmlns:a16="http://schemas.microsoft.com/office/drawing/2014/main" xmlns="" val="3402668667"/>
                    </a:ext>
                  </a:extLst>
                </a:gridCol>
              </a:tblGrid>
              <a:tr h="378940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Метод регулирования</a:t>
                      </a:r>
                      <a:endParaRPr lang="ru-RU" sz="1400" dirty="0"/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Класс опасности ОПО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62549111"/>
                  </a:ext>
                </a:extLst>
              </a:tr>
              <a:tr h="247588"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I</a:t>
                      </a:r>
                      <a:endParaRPr lang="ru-RU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II</a:t>
                      </a:r>
                      <a:endParaRPr lang="ru-RU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III</a:t>
                      </a:r>
                      <a:endParaRPr lang="ru-RU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IV</a:t>
                      </a:r>
                      <a:endParaRPr lang="ru-RU" sz="1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538078670"/>
                  </a:ext>
                </a:extLst>
              </a:tr>
              <a:tr h="378940">
                <a:tc>
                  <a:txBody>
                    <a:bodyPr/>
                    <a:lstStyle/>
                    <a:p>
                      <a:pPr algn="l"/>
                      <a:r>
                        <a:rPr lang="ru-RU" sz="1200" dirty="0"/>
                        <a:t>Лицензирование (для взрывопожароопасных и химически опасных ОПО)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808489441"/>
                  </a:ext>
                </a:extLst>
              </a:tr>
              <a:tr h="378940">
                <a:tc>
                  <a:txBody>
                    <a:bodyPr/>
                    <a:lstStyle/>
                    <a:p>
                      <a:pPr algn="l"/>
                      <a:r>
                        <a:rPr lang="ru-RU" sz="1200" u="sng" dirty="0"/>
                        <a:t>Федеральный государственный надзор:</a:t>
                      </a:r>
                    </a:p>
                    <a:p>
                      <a:pPr algn="l"/>
                      <a:r>
                        <a:rPr lang="ru-RU" sz="1200" dirty="0"/>
                        <a:t>- режим постоянного надзора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822562171"/>
                  </a:ext>
                </a:extLst>
              </a:tr>
              <a:tr h="378940">
                <a:tc>
                  <a:txBody>
                    <a:bodyPr/>
                    <a:lstStyle/>
                    <a:p>
                      <a:pPr algn="l"/>
                      <a:r>
                        <a:rPr lang="ru-RU" sz="1200" dirty="0"/>
                        <a:t>- плановые проверки не чаще, чем 1 раз через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682912048"/>
                  </a:ext>
                </a:extLst>
              </a:tr>
              <a:tr h="378940">
                <a:tc>
                  <a:txBody>
                    <a:bodyPr/>
                    <a:lstStyle/>
                    <a:p>
                      <a:pPr algn="l"/>
                      <a:r>
                        <a:rPr lang="ru-RU" sz="1200" dirty="0"/>
                        <a:t>- плановые проверки не чаще, чем 1 раз через 3 года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637122833"/>
                  </a:ext>
                </a:extLst>
              </a:tr>
              <a:tr h="378940">
                <a:tc>
                  <a:txBody>
                    <a:bodyPr/>
                    <a:lstStyle/>
                    <a:p>
                      <a:pPr algn="l"/>
                      <a:r>
                        <a:rPr lang="ru-RU" sz="1200" dirty="0"/>
                        <a:t>- внеплановые проверки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287207225"/>
                  </a:ext>
                </a:extLst>
              </a:tr>
              <a:tr h="378940">
                <a:tc>
                  <a:txBody>
                    <a:bodyPr/>
                    <a:lstStyle/>
                    <a:p>
                      <a:pPr algn="l"/>
                      <a:r>
                        <a:rPr lang="ru-RU" sz="1200" dirty="0"/>
                        <a:t>Предоставление сведений об осуществлении</a:t>
                      </a:r>
                    </a:p>
                    <a:p>
                      <a:pPr algn="l"/>
                      <a:r>
                        <a:rPr lang="ru-RU" sz="1200" dirty="0"/>
                        <a:t>производственного контроля в электронной форме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216349810"/>
                  </a:ext>
                </a:extLst>
              </a:tr>
              <a:tr h="378940">
                <a:tc>
                  <a:txBody>
                    <a:bodyPr/>
                    <a:lstStyle/>
                    <a:p>
                      <a:pPr algn="l"/>
                      <a:r>
                        <a:rPr lang="ru-RU" sz="1200" dirty="0"/>
                        <a:t>Разработка декларации промышленной</a:t>
                      </a:r>
                    </a:p>
                    <a:p>
                      <a:pPr algn="l"/>
                      <a:r>
                        <a:rPr lang="ru-RU" sz="1200" dirty="0"/>
                        <a:t>б</a:t>
                      </a:r>
                      <a:r>
                        <a:rPr lang="ru-RU" sz="1200"/>
                        <a:t>езопасности </a:t>
                      </a:r>
                      <a:r>
                        <a:rPr lang="ru-RU" sz="1200" dirty="0"/>
                        <a:t>(для ОПО, идентифицируемых по признаку наличия опасных веществ)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482339968"/>
                  </a:ext>
                </a:extLst>
              </a:tr>
              <a:tr h="378940">
                <a:tc>
                  <a:txBody>
                    <a:bodyPr/>
                    <a:lstStyle/>
                    <a:p>
                      <a:pPr algn="l"/>
                      <a:r>
                        <a:rPr lang="ru-RU" sz="1200" dirty="0"/>
                        <a:t>Разработка систем управления промышленной</a:t>
                      </a:r>
                    </a:p>
                    <a:p>
                      <a:pPr algn="l"/>
                      <a:r>
                        <a:rPr lang="ru-RU" sz="1200" dirty="0"/>
                        <a:t>безопасностью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024947368"/>
                  </a:ext>
                </a:extLst>
              </a:tr>
              <a:tr h="378940">
                <a:tc>
                  <a:txBody>
                    <a:bodyPr/>
                    <a:lstStyle/>
                    <a:p>
                      <a:pPr algn="l"/>
                      <a:r>
                        <a:rPr lang="ru-RU" sz="1200" dirty="0"/>
                        <a:t>Разработка планов мероприятий по локализации и</a:t>
                      </a:r>
                    </a:p>
                    <a:p>
                      <a:pPr algn="l"/>
                      <a:r>
                        <a:rPr lang="ru-RU" sz="1200" dirty="0"/>
                        <a:t>ликвидации последствий аварий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601992916"/>
                  </a:ext>
                </a:extLst>
              </a:tr>
              <a:tr h="378940">
                <a:tc>
                  <a:txBody>
                    <a:bodyPr/>
                    <a:lstStyle/>
                    <a:p>
                      <a:pPr algn="l"/>
                      <a:r>
                        <a:rPr lang="ru-RU" sz="1200" dirty="0"/>
                        <a:t>Создание вспомогательных горноспасательных</a:t>
                      </a:r>
                    </a:p>
                    <a:p>
                      <a:pPr algn="l"/>
                      <a:r>
                        <a:rPr lang="ru-RU" sz="1200" dirty="0"/>
                        <a:t>Команд (для ОПО, на которых ведутся горные работы)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051074248"/>
                  </a:ext>
                </a:extLst>
              </a:tr>
              <a:tr h="378940">
                <a:tc>
                  <a:txBody>
                    <a:bodyPr/>
                    <a:lstStyle/>
                    <a:p>
                      <a:pPr algn="l"/>
                      <a:r>
                        <a:rPr lang="ru-RU" sz="1200" dirty="0"/>
                        <a:t>Обязательное страхование гражданской</a:t>
                      </a:r>
                    </a:p>
                    <a:p>
                      <a:pPr algn="l"/>
                      <a:r>
                        <a:rPr lang="ru-RU" sz="1200" dirty="0"/>
                        <a:t>ответственности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42086007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98312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503025" y="635699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1800" b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pPr/>
              <a:t>13</a:t>
            </a:fld>
            <a:endParaRPr lang="en-US" sz="1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88762" y="2035013"/>
            <a:ext cx="9995392" cy="2973214"/>
          </a:xfrm>
        </p:spPr>
        <p:txBody>
          <a:bodyPr>
            <a:noAutofit/>
          </a:bodyPr>
          <a:lstStyle/>
          <a:p>
            <a:pPr marL="0" indent="625475" algn="just">
              <a:spcBef>
                <a:spcPct val="0"/>
              </a:spcBef>
              <a:spcAft>
                <a:spcPts val="0"/>
              </a:spcAft>
              <a:buNone/>
            </a:pP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Законом </a:t>
            </a:r>
            <a:r>
              <a:rPr lang="ru-RU" altLang="ru-RU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был установлен </a:t>
            </a: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порядок присвоения класса опасности ОПО во время его регистрации в государственном реестре, в связи с чем </a:t>
            </a:r>
            <a:r>
              <a:rPr lang="ru-RU" altLang="ru-RU" sz="1800" b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 15 марта 2013 г. была начата перерегистрация ОПО</a:t>
            </a: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endParaRPr lang="ru-RU" altLang="ru-RU" sz="18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625475" algn="just">
              <a:spcBef>
                <a:spcPct val="0"/>
              </a:spcBef>
              <a:spcAft>
                <a:spcPts val="0"/>
              </a:spcAft>
              <a:buNone/>
            </a:pPr>
            <a:r>
              <a:rPr lang="ru-RU" altLang="ru-RU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Учитывая</a:t>
            </a: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что одна из задач, сформулированных в Концепции, — сокращение ОПО, в Законе №22-ФЗ </a:t>
            </a:r>
            <a:r>
              <a:rPr lang="ru-RU" altLang="ru-RU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были установлены </a:t>
            </a: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нижние пороги для критериев отнесения объектов к категории ОПО. </a:t>
            </a:r>
            <a:endParaRPr lang="ru-RU" altLang="ru-RU" sz="18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625475" algn="just">
              <a:spcBef>
                <a:spcPct val="0"/>
              </a:spcBef>
              <a:spcAft>
                <a:spcPts val="0"/>
              </a:spcAft>
              <a:buNone/>
            </a:pPr>
            <a:r>
              <a:rPr lang="ru-RU" altLang="ru-RU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На </a:t>
            </a: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основании этих критериев при перерегистрации выявлялись объекты, которые утратили признаки опасности, соответственно, перестали относиться к ОПО.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5469"/>
            <a:ext cx="678991" cy="7958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68" y="101600"/>
            <a:ext cx="680275" cy="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5907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503025" y="635699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1800" b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pPr/>
              <a:t>14</a:t>
            </a:fld>
            <a:endParaRPr lang="en-US" sz="1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07581" y="533400"/>
            <a:ext cx="9995392" cy="3108782"/>
          </a:xfrm>
        </p:spPr>
        <p:txBody>
          <a:bodyPr>
            <a:noAutofit/>
          </a:bodyPr>
          <a:lstStyle/>
          <a:p>
            <a:pPr marL="0" indent="625475" algn="just">
              <a:spcBef>
                <a:spcPct val="0"/>
              </a:spcBef>
              <a:spcAft>
                <a:spcPts val="0"/>
              </a:spcAft>
              <a:buNone/>
            </a:pP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 результате перерегистрации общее число ОПО сократилось примерно в </a:t>
            </a:r>
            <a:r>
              <a:rPr lang="ru-RU" altLang="ru-RU" sz="1800" b="1" dirty="0">
                <a:solidFill>
                  <a:srgbClr val="C00000"/>
                </a:solidFill>
              </a:rPr>
              <a:t>2</a:t>
            </a: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раза. </a:t>
            </a:r>
            <a:r>
              <a:rPr lang="ru-RU" altLang="ru-RU" sz="1800" b="1" dirty="0">
                <a:solidFill>
                  <a:srgbClr val="C00000"/>
                </a:solidFill>
              </a:rPr>
              <a:t>В настоящее время в государственном реестре ОПО зарегистрировано около </a:t>
            </a:r>
            <a:r>
              <a:rPr lang="ru-RU" altLang="ru-RU" sz="1800" b="1" u="sng" dirty="0">
                <a:solidFill>
                  <a:srgbClr val="C00000"/>
                </a:solidFill>
              </a:rPr>
              <a:t>180 тыс. ОПО </a:t>
            </a:r>
            <a:r>
              <a:rPr lang="ru-RU" altLang="ru-RU" sz="1800" b="1" dirty="0">
                <a:solidFill>
                  <a:srgbClr val="C00000"/>
                </a:solidFill>
              </a:rPr>
              <a:t>(</a:t>
            </a:r>
            <a:r>
              <a:rPr lang="ru-RU" altLang="ru-RU" sz="1800" b="1" dirty="0">
                <a:solidFill>
                  <a:srgbClr val="0066FF"/>
                </a:solidFill>
              </a:rPr>
              <a:t>было около 300 тыс.</a:t>
            </a:r>
            <a:r>
              <a:rPr lang="ru-RU" altLang="ru-RU" sz="1800" b="1" dirty="0">
                <a:solidFill>
                  <a:srgbClr val="C00000"/>
                </a:solidFill>
              </a:rPr>
              <a:t>): ОПО 1 класса опасности — 1 %; II — 4 %; III — 53 %; IV — 42 %.</a:t>
            </a: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  <a:p>
            <a:pPr marL="0" indent="625475" algn="just">
              <a:spcBef>
                <a:spcPct val="0"/>
              </a:spcBef>
              <a:spcAft>
                <a:spcPts val="0"/>
              </a:spcAft>
              <a:buNone/>
            </a:pP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При классификации ОПО в Законе использованы разные критерии: масса используемых в различных процессах опасных веществ, давление в технических системах, объемы разработки горной массы, применение сложных технических устройств и др. </a:t>
            </a:r>
          </a:p>
          <a:p>
            <a:pPr marL="0" indent="625475" algn="just">
              <a:spcBef>
                <a:spcPct val="0"/>
              </a:spcBef>
              <a:spcAft>
                <a:spcPts val="0"/>
              </a:spcAft>
              <a:buNone/>
            </a:pP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При классификации объектов, на которых используется оборудование, работающее под избыточным давлением, также учитывается социальная значимость последствий аварий с этим видом оборудования.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5469"/>
            <a:ext cx="678991" cy="7958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68" y="101600"/>
            <a:ext cx="680275" cy="863600"/>
          </a:xfrm>
          <a:prstGeom prst="rect">
            <a:avLst/>
          </a:prstGeom>
        </p:spPr>
      </p:pic>
      <p:graphicFrame>
        <p:nvGraphicFramePr>
          <p:cNvPr id="7" name="Object 9">
            <a:extLst>
              <a:ext uri="{FF2B5EF4-FFF2-40B4-BE49-F238E27FC236}">
                <a16:creationId xmlns:a16="http://schemas.microsoft.com/office/drawing/2014/main" xmlns="" id="{7CCA7CD2-CAE7-4937-A239-474BB24E5B0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1508331"/>
              </p:ext>
            </p:extLst>
          </p:nvPr>
        </p:nvGraphicFramePr>
        <p:xfrm>
          <a:off x="3495674" y="3635002"/>
          <a:ext cx="6473825" cy="26895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568210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503025" y="635699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1800" b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pPr/>
              <a:t>15</a:t>
            </a:fld>
            <a:endParaRPr lang="en-US" sz="1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88762" y="1766565"/>
            <a:ext cx="9995392" cy="3108782"/>
          </a:xfrm>
        </p:spPr>
        <p:txBody>
          <a:bodyPr>
            <a:noAutofit/>
          </a:bodyPr>
          <a:lstStyle/>
          <a:p>
            <a:pPr marL="0" indent="625475" algn="just">
              <a:spcBef>
                <a:spcPct val="0"/>
              </a:spcBef>
              <a:spcAft>
                <a:spcPts val="0"/>
              </a:spcAft>
              <a:buNone/>
            </a:pP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Риск-ориентированный подход в правовом регулировании промышленной безопасности прослеживается во многих статьях Закона. Однако основная цель введения данного подхода состоит в оптимизации плановых проверок при осуществлении федерального государственного надзора в области промышленной безопасности. </a:t>
            </a:r>
          </a:p>
          <a:p>
            <a:pPr marL="0" indent="625475" algn="just">
              <a:spcBef>
                <a:spcPct val="0"/>
              </a:spcBef>
              <a:spcAft>
                <a:spcPts val="0"/>
              </a:spcAft>
              <a:buNone/>
            </a:pP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Законом установлено, что в отношении ОПО I и II классов опасности плановые проверки осуществляются не чаще чем один раз в год, III класса — не чаще чем один раз в три года. На объектах IV класса опасности плановые проверки не проводятся.</a:t>
            </a:r>
          </a:p>
          <a:p>
            <a:pPr marL="0" indent="625475" algn="just">
              <a:spcBef>
                <a:spcPct val="0"/>
              </a:spcBef>
              <a:spcAft>
                <a:spcPts val="0"/>
              </a:spcAft>
              <a:buNone/>
            </a:pPr>
            <a:endParaRPr lang="ru-RU" altLang="ru-RU" sz="1800" b="1" dirty="0" smtClean="0">
              <a:solidFill>
                <a:srgbClr val="C00000"/>
              </a:solidFill>
            </a:endParaRPr>
          </a:p>
          <a:p>
            <a:pPr marL="0" indent="625475" algn="just">
              <a:spcBef>
                <a:spcPct val="0"/>
              </a:spcBef>
              <a:spcAft>
                <a:spcPts val="0"/>
              </a:spcAft>
              <a:buNone/>
            </a:pPr>
            <a:r>
              <a:rPr lang="ru-RU" altLang="ru-RU" sz="1800" b="1" dirty="0" smtClean="0">
                <a:solidFill>
                  <a:srgbClr val="C00000"/>
                </a:solidFill>
              </a:rPr>
              <a:t>Благодаря </a:t>
            </a:r>
            <a:r>
              <a:rPr lang="ru-RU" altLang="ru-RU" sz="1800" b="1" dirty="0">
                <a:solidFill>
                  <a:srgbClr val="C00000"/>
                </a:solidFill>
              </a:rPr>
              <a:t>нововведениям число плановых проверок сократилось почти в 3 раза.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5469"/>
            <a:ext cx="678991" cy="7958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68" y="101600"/>
            <a:ext cx="680275" cy="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6943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503025" y="635699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1800" b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pPr/>
              <a:t>16</a:t>
            </a:fld>
            <a:endParaRPr lang="en-US" sz="1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76965" y="1874609"/>
            <a:ext cx="9995392" cy="3108782"/>
          </a:xfrm>
        </p:spPr>
        <p:txBody>
          <a:bodyPr>
            <a:noAutofit/>
          </a:bodyPr>
          <a:lstStyle/>
          <a:p>
            <a:pPr marL="0" indent="625475" algn="just">
              <a:spcBef>
                <a:spcPct val="0"/>
              </a:spcBef>
              <a:spcAft>
                <a:spcPts val="0"/>
              </a:spcAft>
              <a:buNone/>
            </a:pP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Законом №22 изменения внесены не только в Закон, но и в другие законодательные акты, в том числе в федеральный закон о </a:t>
            </a:r>
            <a:r>
              <a:rPr lang="ru-RU" altLang="ru-RU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лицензировании.</a:t>
            </a:r>
            <a:endParaRPr lang="ru-RU" altLang="ru-RU" sz="1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625475" algn="just">
              <a:spcBef>
                <a:spcPct val="0"/>
              </a:spcBef>
              <a:spcAft>
                <a:spcPts val="0"/>
              </a:spcAft>
              <a:buNone/>
            </a:pPr>
            <a:endParaRPr lang="ru-RU" altLang="ru-RU" sz="1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625475" algn="just">
              <a:spcBef>
                <a:spcPct val="0"/>
              </a:spcBef>
              <a:spcAft>
                <a:spcPts val="0"/>
              </a:spcAft>
              <a:buNone/>
            </a:pP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 федеральном законе о лицензировании  </a:t>
            </a:r>
            <a:r>
              <a:rPr lang="ru-RU" altLang="ru-RU" sz="1800" b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появился новый вид лицензируемой деятельности: эксплуатация взрывопожароопасных и химически опасных объектов I, II и III классов опасности</a:t>
            </a: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</a:p>
          <a:p>
            <a:pPr marL="0" indent="625475" algn="just">
              <a:spcBef>
                <a:spcPct val="0"/>
              </a:spcBef>
              <a:spcAft>
                <a:spcPts val="0"/>
              </a:spcAft>
              <a:buNone/>
            </a:pPr>
            <a:endParaRPr lang="ru-RU" altLang="ru-RU" sz="1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625475" algn="just">
              <a:spcBef>
                <a:spcPct val="0"/>
              </a:spcBef>
              <a:spcAft>
                <a:spcPts val="0"/>
              </a:spcAft>
              <a:buNone/>
            </a:pP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Эксплуатация взрывопожароопасных и химически опасных объектов IV класса опасности осуществляется на основании уведомления о начале деятельности.</a:t>
            </a:r>
            <a:endParaRPr lang="ru-RU" altLang="ru-RU" sz="1800" b="1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5469"/>
            <a:ext cx="678991" cy="7958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68" y="101600"/>
            <a:ext cx="680275" cy="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3887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503025" y="635699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1800" b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pPr/>
              <a:t>17</a:t>
            </a:fld>
            <a:endParaRPr lang="en-US" sz="1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80373" y="1236133"/>
            <a:ext cx="9995392" cy="4326467"/>
          </a:xfrm>
        </p:spPr>
        <p:txBody>
          <a:bodyPr>
            <a:noAutofit/>
          </a:bodyPr>
          <a:lstStyle/>
          <a:p>
            <a:pPr marL="0" indent="625475" algn="just">
              <a:spcBef>
                <a:spcPct val="0"/>
              </a:spcBef>
              <a:spcAft>
                <a:spcPts val="0"/>
              </a:spcAft>
              <a:buNone/>
            </a:pP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Принципиально новый документ, введенный в практику регулирования промышленной безопасности Законом №22-ФЗ, — </a:t>
            </a:r>
            <a:r>
              <a:rPr lang="ru-RU" altLang="ru-RU" sz="1800" b="1" dirty="0">
                <a:solidFill>
                  <a:srgbClr val="C00000"/>
                </a:solidFill>
              </a:rPr>
              <a:t>обоснование безопасности ОПО (ОБОПО)</a:t>
            </a: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который должен содержать:</a:t>
            </a:r>
          </a:p>
          <a:p>
            <a:pPr marL="0" indent="625475" algn="just">
              <a:spcBef>
                <a:spcPct val="0"/>
              </a:spcBef>
              <a:spcAft>
                <a:spcPts val="0"/>
              </a:spcAft>
              <a:buNone/>
            </a:pPr>
            <a:r>
              <a:rPr lang="ru-RU" altLang="ru-RU" sz="1800" b="1" dirty="0">
                <a:solidFill>
                  <a:schemeClr val="accent4">
                    <a:lumMod val="50000"/>
                  </a:schemeClr>
                </a:solidFill>
              </a:rPr>
              <a:t>- сведения о результатах оценки риска аварии на ОПО и связанной с ней угрозы;</a:t>
            </a:r>
          </a:p>
          <a:p>
            <a:pPr marL="0" indent="625475" algn="just">
              <a:spcBef>
                <a:spcPct val="0"/>
              </a:spcBef>
              <a:spcAft>
                <a:spcPts val="0"/>
              </a:spcAft>
              <a:buNone/>
            </a:pPr>
            <a:r>
              <a:rPr lang="ru-RU" altLang="ru-RU" sz="1800" b="1" dirty="0">
                <a:solidFill>
                  <a:schemeClr val="accent4">
                    <a:lumMod val="50000"/>
                  </a:schemeClr>
                </a:solidFill>
              </a:rPr>
              <a:t>- условия безопасной эксплуатации ОПО;</a:t>
            </a:r>
          </a:p>
          <a:p>
            <a:pPr marL="0" indent="625475" algn="just">
              <a:spcBef>
                <a:spcPct val="0"/>
              </a:spcBef>
              <a:spcAft>
                <a:spcPts val="0"/>
              </a:spcAft>
              <a:buNone/>
            </a:pPr>
            <a:r>
              <a:rPr lang="ru-RU" altLang="ru-RU" sz="1800" b="1" dirty="0">
                <a:solidFill>
                  <a:schemeClr val="accent4">
                    <a:lumMod val="50000"/>
                  </a:schemeClr>
                </a:solidFill>
              </a:rPr>
              <a:t>- требования к эксплуатации, капитальному ремонту, консервации и ликвидации ОПО.</a:t>
            </a:r>
          </a:p>
          <a:p>
            <a:pPr marL="0" indent="625475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Если деятельность на ОПО осуществляется с учетом требований, установленных в ОБОПО, то предмет проверки инспектором Ростехнадзора — соблюдение именно этих требований. </a:t>
            </a:r>
            <a:endParaRPr lang="ru-RU" altLang="ru-RU" sz="18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625475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ru-RU" altLang="ru-RU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В </a:t>
            </a: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ОБОПО могут быть установлены «новые» требования промышленной безопасности, если </a:t>
            </a:r>
            <a:r>
              <a:rPr lang="ru-RU" altLang="ru-RU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при </a:t>
            </a: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проектировании, строительстве, эксплуатации, реконструкции, капитальном ремонте, консервации или ликвидации опасного производственного </a:t>
            </a:r>
            <a:r>
              <a:rPr lang="ru-RU" altLang="ru-RU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объекта требуется </a:t>
            </a: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отступление от требований промышленной безопасности, установленных ФНП, таких требований недостаточно и (или) они не установлены.</a:t>
            </a:r>
            <a:endParaRPr lang="ru-RU" altLang="ru-RU" sz="1800" b="1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5469"/>
            <a:ext cx="678991" cy="7958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68" y="101600"/>
            <a:ext cx="680275" cy="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544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0675" y="222142"/>
            <a:ext cx="9920259" cy="622516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400" b="1" dirty="0"/>
              <a:t>Изменения в нормативно-правовом обеспечении ОБ ОПО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503025" y="635699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1800" b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</a:rPr>
              <a:pPr/>
              <a:t>18</a:t>
            </a:fld>
            <a:endParaRPr lang="en-US" sz="1800" b="1" dirty="0">
              <a:ln w="9525">
                <a:solidFill>
                  <a:prstClr val="white"/>
                </a:solidFill>
                <a:prstDash val="solid"/>
              </a:ln>
              <a:solidFill>
                <a:prstClr val="black"/>
              </a:solidFill>
              <a:effectLst>
                <a:outerShdw blurRad="12700" dist="38100" dir="2700000" algn="tl" rotWithShape="0">
                  <a:prstClr val="white">
                    <a:lumMod val="50000"/>
                  </a:prst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5469"/>
            <a:ext cx="678991" cy="7958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68" y="101600"/>
            <a:ext cx="680275" cy="863600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1780675" y="1163475"/>
            <a:ext cx="3118585" cy="539014"/>
          </a:xfrm>
          <a:prstGeom prst="roundRect">
            <a:avLst/>
          </a:prstGeom>
          <a:solidFill>
            <a:srgbClr val="F1F7FD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prstClr val="black">
                    <a:lumMod val="85000"/>
                    <a:lumOff val="15000"/>
                  </a:prstClr>
                </a:solidFill>
              </a:rPr>
              <a:t>ФЗ № 31-ФЗ от 07.03.2017 (вступил в силу 18.03.2017)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446295" y="1163475"/>
            <a:ext cx="6254639" cy="539014"/>
          </a:xfrm>
          <a:prstGeom prst="roundRect">
            <a:avLst/>
          </a:prstGeom>
          <a:solidFill>
            <a:srgbClr val="F1F7FD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prstClr val="black">
                    <a:lumMod val="85000"/>
                    <a:lumOff val="15000"/>
                  </a:prstClr>
                </a:solidFill>
              </a:rPr>
              <a:t>О внесении изменений в ПП РФ от 5.03.2007 г. № 145</a:t>
            </a:r>
          </a:p>
          <a:p>
            <a:pPr algn="ctr"/>
            <a:r>
              <a:rPr lang="ru-RU" sz="1600" dirty="0">
                <a:solidFill>
                  <a:prstClr val="black">
                    <a:lumMod val="85000"/>
                    <a:lumOff val="15000"/>
                  </a:prstClr>
                </a:solidFill>
              </a:rPr>
              <a:t>и от 16.02.2008 г. № 87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780675" y="1867301"/>
            <a:ext cx="3118585" cy="4331369"/>
          </a:xfrm>
          <a:prstGeom prst="roundRect">
            <a:avLst/>
          </a:prstGeom>
          <a:solidFill>
            <a:srgbClr val="F1F7FD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5600" algn="just"/>
            <a:r>
              <a:rPr lang="ru-RU" sz="1300" dirty="0">
                <a:solidFill>
                  <a:prstClr val="black">
                    <a:lumMod val="85000"/>
                    <a:lumOff val="15000"/>
                  </a:prstClr>
                </a:solidFill>
              </a:rPr>
              <a:t>ФЗ № 116-ФЗ</a:t>
            </a:r>
          </a:p>
          <a:p>
            <a:pPr indent="355600" algn="just"/>
            <a:r>
              <a:rPr lang="ru-RU" sz="1300" dirty="0">
                <a:solidFill>
                  <a:prstClr val="black">
                    <a:lumMod val="85000"/>
                    <a:lumOff val="15000"/>
                  </a:prstClr>
                </a:solidFill>
              </a:rPr>
              <a:t>Ст.3. 4. В случае, если при </a:t>
            </a:r>
            <a:r>
              <a:rPr lang="ru-RU" sz="1300" dirty="0">
                <a:solidFill>
                  <a:srgbClr val="C00000"/>
                </a:solidFill>
              </a:rPr>
              <a:t>проектировании, строительстве, </a:t>
            </a:r>
            <a:r>
              <a:rPr lang="ru-RU" sz="1300" dirty="0">
                <a:solidFill>
                  <a:prstClr val="black">
                    <a:lumMod val="85000"/>
                    <a:lumOff val="15000"/>
                  </a:prstClr>
                </a:solidFill>
              </a:rPr>
              <a:t>эксплуатации, </a:t>
            </a:r>
            <a:r>
              <a:rPr lang="ru-RU" sz="1300" dirty="0">
                <a:solidFill>
                  <a:srgbClr val="C00000"/>
                </a:solidFill>
              </a:rPr>
              <a:t>реконструкции,</a:t>
            </a:r>
            <a:r>
              <a:rPr lang="ru-RU" sz="1300" dirty="0">
                <a:solidFill>
                  <a:prstClr val="black">
                    <a:lumMod val="85000"/>
                    <a:lumOff val="15000"/>
                  </a:prstClr>
                </a:solidFill>
              </a:rPr>
              <a:t> капитальном ремонте, консервации или ликвидации ОПО требуется отступление от требований промышленной безопасности, установленных ФНП, таких требований недостаточно и (или) они не установлены, лицом, осуществляющим подготовку проектной документации на строительство, реконструкцию ОПО, могут быть установлены требования промышленной безопасности к его эксплуатации, капитальному ремонту, консервации и ликвидации в ОБ ОПО."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446295" y="1867301"/>
            <a:ext cx="6254639" cy="4331369"/>
          </a:xfrm>
          <a:prstGeom prst="roundRect">
            <a:avLst/>
          </a:prstGeom>
          <a:solidFill>
            <a:srgbClr val="F1F7FD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5600" algn="just"/>
            <a:r>
              <a:rPr lang="ru-RU" sz="1300" dirty="0">
                <a:solidFill>
                  <a:prstClr val="black">
                    <a:lumMod val="85000"/>
                    <a:lumOff val="15000"/>
                  </a:prstClr>
                </a:solidFill>
              </a:rPr>
              <a:t>1.ПП № 145 Положение об организации и проведении государственной экспертизы проектной документации и результатов инженерных изысканий :</a:t>
            </a:r>
          </a:p>
          <a:p>
            <a:pPr indent="355600" algn="just"/>
            <a:r>
              <a:rPr lang="ru-RU" sz="1300" dirty="0">
                <a:solidFill>
                  <a:prstClr val="black">
                    <a:lumMod val="85000"/>
                    <a:lumOff val="15000"/>
                  </a:prstClr>
                </a:solidFill>
              </a:rPr>
              <a:t>…13. Для проведения государственной экспертизы одновременно проектной документации и результатов инженерных изысканий, выполненных для подготовки такой проектной документации, представляются:</a:t>
            </a:r>
          </a:p>
          <a:p>
            <a:pPr indent="355600" algn="just"/>
            <a:r>
              <a:rPr lang="ru-RU" sz="1300" dirty="0">
                <a:solidFill>
                  <a:srgbClr val="C00000"/>
                </a:solidFill>
              </a:rPr>
              <a:t>…м) обоснование безопасности ОПО ‎с приложением заверенной копии положительного заключения экспертизы промышленной безопасности, внесенного в реестр заключений экспертизы промышленной безопасности (в случае если их подготовка предусмотрена ФЗ № 116-ФЗ;</a:t>
            </a:r>
          </a:p>
          <a:p>
            <a:pPr indent="355600" algn="just"/>
            <a:r>
              <a:rPr lang="ru-RU" sz="1300" dirty="0">
                <a:solidFill>
                  <a:prstClr val="black">
                    <a:lumMod val="85000"/>
                    <a:lumOff val="15000"/>
                  </a:prstClr>
                </a:solidFill>
              </a:rPr>
              <a:t>2. ПП № 87 Положение о составе разделов проектной документации и требованиях к их содержанию</a:t>
            </a:r>
          </a:p>
          <a:p>
            <a:pPr indent="355600" algn="just"/>
            <a:r>
              <a:rPr lang="ru-RU" sz="1300" dirty="0">
                <a:solidFill>
                  <a:prstClr val="black">
                    <a:lumMod val="85000"/>
                    <a:lumOff val="15000"/>
                  </a:prstClr>
                </a:solidFill>
              </a:rPr>
              <a:t>10. Раздел 1 "Пояснительная записка" должен содержать: в текстовой части </a:t>
            </a:r>
          </a:p>
          <a:p>
            <a:pPr indent="355600" algn="just"/>
            <a:r>
              <a:rPr lang="ru-RU" sz="1300" dirty="0">
                <a:solidFill>
                  <a:prstClr val="black">
                    <a:lumMod val="85000"/>
                    <a:lumOff val="15000"/>
                  </a:prstClr>
                </a:solidFill>
              </a:rPr>
              <a:t>…</a:t>
            </a:r>
          </a:p>
          <a:p>
            <a:pPr indent="355600" algn="just"/>
            <a:r>
              <a:rPr lang="ru-RU" sz="1300" dirty="0">
                <a:solidFill>
                  <a:prstClr val="black">
                    <a:lumMod val="85000"/>
                    <a:lumOff val="15000"/>
                  </a:prstClr>
                </a:solidFill>
              </a:rPr>
              <a:t>б) исходные данные и условия для подготовки проектной документации на объект капитального строительства. В пояснительной записке указываются реквизиты следующих документов:</a:t>
            </a:r>
          </a:p>
          <a:p>
            <a:pPr indent="355600" algn="just"/>
            <a:r>
              <a:rPr lang="ru-RU" sz="1300" dirty="0">
                <a:solidFill>
                  <a:srgbClr val="C00000"/>
                </a:solidFill>
              </a:rPr>
              <a:t>…обоснование безопасности ОПО ‎(в случаях, предусмотренных ч.4 ст. 3 ФЗ № 116-ФЗ и положительное заключение экспертизы промышленной безопасности.</a:t>
            </a:r>
          </a:p>
        </p:txBody>
      </p:sp>
      <p:sp>
        <p:nvSpPr>
          <p:cNvPr id="12" name="Стрелка вправо 11"/>
          <p:cNvSpPr/>
          <p:nvPr/>
        </p:nvSpPr>
        <p:spPr>
          <a:xfrm>
            <a:off x="4985085" y="1255506"/>
            <a:ext cx="375385" cy="354952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0766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503025" y="635699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1800" b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pPr/>
              <a:t>19</a:t>
            </a:fld>
            <a:endParaRPr lang="en-US" sz="1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88761" y="369116"/>
            <a:ext cx="9995392" cy="5689898"/>
          </a:xfrm>
        </p:spPr>
        <p:txBody>
          <a:bodyPr>
            <a:noAutofit/>
          </a:bodyPr>
          <a:lstStyle/>
          <a:p>
            <a:pPr marL="0" indent="625475" algn="just">
              <a:spcBef>
                <a:spcPct val="0"/>
              </a:spcBef>
              <a:spcAft>
                <a:spcPts val="0"/>
              </a:spcAft>
              <a:buNone/>
            </a:pP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Законом №22-ФЗ реализованы не все положения Концепции, в которой предусмотрено реформирование требований к ЭПБ. </a:t>
            </a:r>
          </a:p>
          <a:p>
            <a:pPr marL="0" indent="625475" algn="just">
              <a:spcBef>
                <a:spcPct val="0"/>
              </a:spcBef>
              <a:spcAft>
                <a:spcPts val="0"/>
              </a:spcAft>
              <a:buNone/>
            </a:pPr>
            <a:endParaRPr lang="ru-RU" altLang="ru-RU" sz="1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625475" algn="just">
              <a:spcBef>
                <a:spcPct val="0"/>
              </a:spcBef>
              <a:spcAft>
                <a:spcPts val="0"/>
              </a:spcAft>
              <a:buNone/>
            </a:pP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 2013 г. </a:t>
            </a:r>
            <a:r>
              <a:rPr lang="ru-RU" altLang="ru-RU" sz="1800" b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Федеральным законом от 2 июля 2013 г. №186-ФЗ</a:t>
            </a: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«О внесении изменений в отдельные законодательные акты Российской Федерации в части проведения экспертизы промышленной безопасности и уточнения отдельных полномочий органов государственного надзора при производстве по делам об административных правонарушениях» приняты очередные поправки в Закон, полностью посвященные совершенствованию ЭПБ.</a:t>
            </a:r>
          </a:p>
          <a:p>
            <a:pPr marL="0" indent="625475" algn="just">
              <a:spcBef>
                <a:spcPct val="0"/>
              </a:spcBef>
              <a:spcAft>
                <a:spcPts val="0"/>
              </a:spcAft>
              <a:buNone/>
            </a:pPr>
            <a:endParaRPr lang="en-US" altLang="ru-RU" sz="1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625475" algn="just">
              <a:spcBef>
                <a:spcPct val="0"/>
              </a:spcBef>
              <a:spcAft>
                <a:spcPts val="0"/>
              </a:spcAft>
              <a:buNone/>
            </a:pPr>
            <a:r>
              <a:rPr lang="ru-RU" altLang="ru-RU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По </a:t>
            </a: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мере развития законодательства и изменения полномочий Ростехнадзора с 2013 г. начала формироваться новая система нормативно-правового обеспечения деятельности по проведению ЭПБ. </a:t>
            </a:r>
            <a:endParaRPr lang="ru-RU" altLang="ru-RU" sz="18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625475" algn="just">
              <a:spcBef>
                <a:spcPct val="0"/>
              </a:spcBef>
              <a:spcAft>
                <a:spcPts val="0"/>
              </a:spcAft>
              <a:buNone/>
            </a:pPr>
            <a:endParaRPr lang="ru-RU" altLang="ru-RU" sz="1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625475" algn="just">
              <a:spcBef>
                <a:spcPct val="0"/>
              </a:spcBef>
              <a:spcAft>
                <a:spcPts val="0"/>
              </a:spcAft>
              <a:buNone/>
            </a:pPr>
            <a:r>
              <a:rPr lang="ru-RU" altLang="ru-RU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За </a:t>
            </a: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прошедшие годы дважды сокращались объекты ЭПБ, установлен исчерпывающий перечень случаев проведения ЭПБ технических устройств, применяемых на ОПО, создана система </a:t>
            </a:r>
            <a:r>
              <a:rPr lang="ru-RU" altLang="ru-RU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государственной аттестации </a:t>
            </a: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экспертов по промышленной безопасности, установлена ответственность экспертов за дачу заведомо ложного заключения ЭПБ, утверждение заключения ЭПБ органами Ростехнадзора заменено на регистрацию заключений в соответствующем реестре.</a:t>
            </a:r>
            <a:endParaRPr lang="ru-RU" altLang="ru-RU" sz="1800" b="1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5469"/>
            <a:ext cx="678991" cy="7958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68" y="101600"/>
            <a:ext cx="680275" cy="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225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433550" y="6196696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1800" b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pPr/>
              <a:t>2</a:t>
            </a:fld>
            <a:endParaRPr lang="en-US" sz="1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24629" y="2590799"/>
            <a:ext cx="9828587" cy="3138881"/>
          </a:xfr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anchor="t">
            <a:normAutofit/>
          </a:bodyPr>
          <a:lstStyle/>
          <a:p>
            <a:pPr marL="0" indent="539750" algn="just">
              <a:buNone/>
            </a:pPr>
            <a:endParaRPr lang="ru-RU" sz="1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539750" algn="just">
              <a:buNone/>
            </a:pPr>
            <a:r>
              <a:rPr 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Необходимость разработки закона была обоснована рядом социально-экономических и юридических факторов. </a:t>
            </a:r>
          </a:p>
          <a:p>
            <a:pPr marL="0" indent="539750" algn="just">
              <a:buNone/>
            </a:pPr>
            <a:r>
              <a:rPr 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К первым отнесены прежде всего рост числа промышленных аварий на предприятиях, поднадзорных Госгортехнадзору. </a:t>
            </a:r>
            <a:r>
              <a:rPr lang="ru-RU" sz="1800" b="1" dirty="0">
                <a:solidFill>
                  <a:srgbClr val="C00000"/>
                </a:solidFill>
              </a:rPr>
              <a:t>В 1992 г.</a:t>
            </a:r>
            <a:r>
              <a:rPr 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несмотря на снижение объемов производства на поднадзорных объектах, количество аварий и погибших </a:t>
            </a:r>
            <a:r>
              <a:rPr lang="ru-RU" sz="1800" b="1" dirty="0">
                <a:solidFill>
                  <a:srgbClr val="C00000"/>
                </a:solidFill>
              </a:rPr>
              <a:t>выросло более чем на 17 %</a:t>
            </a:r>
            <a:r>
              <a:rPr 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. </a:t>
            </a:r>
          </a:p>
          <a:p>
            <a:pPr marL="0" indent="539750" algn="just">
              <a:buNone/>
            </a:pPr>
            <a:r>
              <a:rPr 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 то же время в эти годы, несмотря на повышение аварийности, существенно сократилось количество дел, возбуждаемых по статьям, связанным с нарушением правил ведения работ на опасных объектах.</a:t>
            </a:r>
          </a:p>
          <a:p>
            <a:pPr marL="0" indent="539750" algn="just">
              <a:buNone/>
            </a:pPr>
            <a:endParaRPr lang="ru-RU" sz="1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5469"/>
            <a:ext cx="678991" cy="795867"/>
          </a:xfrm>
          <a:prstGeom prst="rect">
            <a:avLst/>
          </a:prstGeom>
        </p:spPr>
      </p:pic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446917" y="677233"/>
            <a:ext cx="8339135" cy="144655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200" b="1" dirty="0"/>
              <a:t>В 2019 г. исполнится </a:t>
            </a:r>
            <a:r>
              <a:rPr lang="ru-RU" altLang="ru-RU" sz="2200" b="1" dirty="0">
                <a:solidFill>
                  <a:srgbClr val="C00000"/>
                </a:solidFill>
              </a:rPr>
              <a:t>22</a:t>
            </a:r>
            <a:r>
              <a:rPr lang="ru-RU" altLang="ru-RU" sz="2200" b="1" dirty="0"/>
              <a:t> года со дня принятия</a:t>
            </a:r>
            <a:r>
              <a:rPr lang="en-US" altLang="ru-RU" sz="2200" b="1" dirty="0"/>
              <a:t/>
            </a:r>
            <a:br>
              <a:rPr lang="en-US" altLang="ru-RU" sz="2200" b="1" dirty="0"/>
            </a:br>
            <a:r>
              <a:rPr lang="ru-RU" altLang="ru-RU" sz="2200" b="1" dirty="0">
                <a:solidFill>
                  <a:srgbClr val="0066FF"/>
                </a:solidFill>
              </a:rPr>
              <a:t>Федерального закона</a:t>
            </a:r>
            <a:r>
              <a:rPr lang="en-US" altLang="ru-RU" sz="2200" b="1" dirty="0">
                <a:solidFill>
                  <a:srgbClr val="0066FF"/>
                </a:solidFill>
              </a:rPr>
              <a:t> </a:t>
            </a:r>
            <a:r>
              <a:rPr lang="ru-RU" altLang="ru-RU" sz="2200" b="1" dirty="0">
                <a:solidFill>
                  <a:srgbClr val="0066FF"/>
                </a:solidFill>
              </a:rPr>
              <a:t>№116-ФЗ</a:t>
            </a:r>
            <a:br>
              <a:rPr lang="ru-RU" altLang="ru-RU" sz="2200" b="1" dirty="0">
                <a:solidFill>
                  <a:srgbClr val="0066FF"/>
                </a:solidFill>
              </a:rPr>
            </a:br>
            <a:r>
              <a:rPr lang="ru-RU" altLang="ru-RU" sz="2200" b="1" dirty="0">
                <a:solidFill>
                  <a:srgbClr val="0066FF"/>
                </a:solidFill>
              </a:rPr>
              <a:t>«О промышленной безопасности</a:t>
            </a:r>
            <a:r>
              <a:rPr lang="en-US" altLang="ru-RU" sz="2200" b="1" dirty="0">
                <a:solidFill>
                  <a:srgbClr val="0066FF"/>
                </a:solidFill>
              </a:rPr>
              <a:t/>
            </a:r>
            <a:br>
              <a:rPr lang="en-US" altLang="ru-RU" sz="2200" b="1" dirty="0">
                <a:solidFill>
                  <a:srgbClr val="0066FF"/>
                </a:solidFill>
              </a:rPr>
            </a:br>
            <a:r>
              <a:rPr lang="ru-RU" altLang="ru-RU" sz="2200" b="1" dirty="0">
                <a:solidFill>
                  <a:srgbClr val="0066FF"/>
                </a:solidFill>
              </a:rPr>
              <a:t>опасных производственных объектов»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68" y="101600"/>
            <a:ext cx="680275" cy="8636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690C4D3-323B-4063-9235-767CD6802C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02355" y="372814"/>
            <a:ext cx="1480541" cy="2055387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925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433550" y="6196696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1800" b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</a:rPr>
              <a:pPr/>
              <a:t>20</a:t>
            </a:fld>
            <a:endParaRPr lang="en-US" sz="1800" b="1" dirty="0">
              <a:ln w="9525">
                <a:solidFill>
                  <a:prstClr val="white"/>
                </a:solidFill>
                <a:prstDash val="solid"/>
              </a:ln>
              <a:solidFill>
                <a:prstClr val="black"/>
              </a:solidFill>
              <a:effectLst>
                <a:outerShdw blurRad="12700" dist="38100" dir="2700000" algn="tl" rotWithShape="0">
                  <a:prstClr val="white">
                    <a:lumMod val="50000"/>
                  </a:prstClr>
                </a:outerShdw>
              </a:effectLst>
            </a:endParaRPr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624629" y="110041"/>
            <a:ext cx="9828585" cy="156966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eaLnBrk="0" fontAlgn="base" hangingPunct="0">
              <a:spcAft>
                <a:spcPct val="0"/>
              </a:spcAft>
            </a:pPr>
            <a:r>
              <a:rPr lang="ru-RU" altLang="ru-RU" sz="2000" b="1" dirty="0"/>
              <a:t>	Федеральный закон от 29.07.2018 № 271-ФЗ</a:t>
            </a:r>
            <a:br>
              <a:rPr lang="ru-RU" altLang="ru-RU" sz="2000" b="1" dirty="0"/>
            </a:br>
            <a:r>
              <a:rPr lang="ru-RU" altLang="ru-RU" sz="2000" b="1" dirty="0"/>
              <a:t>	</a:t>
            </a:r>
            <a:r>
              <a:rPr lang="ru-RU" altLang="ru-RU" sz="1800" b="1" dirty="0">
                <a:solidFill>
                  <a:srgbClr val="0066FF"/>
                </a:solidFill>
                <a:latin typeface="+mn-lt"/>
                <a:ea typeface="+mn-ea"/>
                <a:cs typeface="+mn-cs"/>
              </a:rPr>
              <a:t>"О внесении изменений в отдельные законодательные акты Российской Федерации по вопросам подтверждения компетентности работников опасных производственных объектов, гидротехнических сооружений и объектов электроэнергетики«</a:t>
            </a:r>
            <a:br>
              <a:rPr lang="ru-RU" altLang="ru-RU" sz="1800" b="1" dirty="0">
                <a:solidFill>
                  <a:srgbClr val="0066FF"/>
                </a:solidFill>
                <a:latin typeface="+mn-lt"/>
                <a:ea typeface="+mn-ea"/>
                <a:cs typeface="+mn-cs"/>
              </a:rPr>
            </a:br>
            <a:r>
              <a:rPr lang="ru-RU" altLang="ru-RU" sz="1800" b="1" dirty="0">
                <a:solidFill>
                  <a:srgbClr val="A50021"/>
                </a:solidFill>
                <a:latin typeface="+mn-lt"/>
                <a:ea typeface="+mn-ea"/>
                <a:cs typeface="+mn-cs"/>
              </a:rPr>
              <a:t>изменения в:</a:t>
            </a:r>
            <a:endParaRPr lang="ru-RU" altLang="ru-RU" sz="2000" b="1" dirty="0">
              <a:solidFill>
                <a:srgbClr val="A5002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41" y="137428"/>
            <a:ext cx="680275" cy="8636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xmlns="" id="{CE3A7E10-4A3F-42CD-8805-790BF376A767}"/>
              </a:ext>
            </a:extLst>
          </p:cNvPr>
          <p:cNvSpPr/>
          <p:nvPr/>
        </p:nvSpPr>
        <p:spPr>
          <a:xfrm>
            <a:off x="1520054" y="2178256"/>
            <a:ext cx="3319243" cy="156966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Федеральный закон от 21 июля 1997 года №116-ФЗ</a:t>
            </a:r>
          </a:p>
          <a:p>
            <a:pPr algn="ctr"/>
            <a:r>
              <a:rPr lang="ru-RU" sz="1600" dirty="0"/>
              <a:t>"О промышленной безопасности опасных производственных объектов"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D9947CA4-7E9B-4E5E-9723-7B19064BAE1F}"/>
              </a:ext>
            </a:extLst>
          </p:cNvPr>
          <p:cNvSpPr/>
          <p:nvPr/>
        </p:nvSpPr>
        <p:spPr>
          <a:xfrm>
            <a:off x="4996159" y="2178256"/>
            <a:ext cx="3319243" cy="156966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Федеральный закон от 21 июля 1997 года №117-ФЗ</a:t>
            </a:r>
          </a:p>
          <a:p>
            <a:pPr algn="ctr"/>
            <a:r>
              <a:rPr lang="ru-RU" sz="1600" dirty="0"/>
              <a:t>"О безопасности гидротехнических сооружений"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BD197020-7498-496A-A584-864958EDD934}"/>
              </a:ext>
            </a:extLst>
          </p:cNvPr>
          <p:cNvSpPr/>
          <p:nvPr/>
        </p:nvSpPr>
        <p:spPr>
          <a:xfrm>
            <a:off x="8472264" y="2178256"/>
            <a:ext cx="3319243" cy="156966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Федеральный закон от 26 марта 2003 года №35-ФЗ</a:t>
            </a:r>
          </a:p>
          <a:p>
            <a:pPr algn="ctr"/>
            <a:r>
              <a:rPr lang="ru-RU" sz="1600" dirty="0"/>
              <a:t>"Об электроэнергетике"</a:t>
            </a:r>
          </a:p>
        </p:txBody>
      </p:sp>
      <p:sp>
        <p:nvSpPr>
          <p:cNvPr id="6" name="Стрелка: вниз 5">
            <a:extLst>
              <a:ext uri="{FF2B5EF4-FFF2-40B4-BE49-F238E27FC236}">
                <a16:creationId xmlns:a16="http://schemas.microsoft.com/office/drawing/2014/main" xmlns="" id="{52D2AA90-CE59-4667-BB02-0450E45FF3EB}"/>
              </a:ext>
            </a:extLst>
          </p:cNvPr>
          <p:cNvSpPr/>
          <p:nvPr/>
        </p:nvSpPr>
        <p:spPr>
          <a:xfrm>
            <a:off x="3035659" y="1679701"/>
            <a:ext cx="288032" cy="498555"/>
          </a:xfrm>
          <a:prstGeom prst="down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низ 9">
            <a:extLst>
              <a:ext uri="{FF2B5EF4-FFF2-40B4-BE49-F238E27FC236}">
                <a16:creationId xmlns:a16="http://schemas.microsoft.com/office/drawing/2014/main" xmlns="" id="{79A132AD-AD3F-443A-BBC8-29000E274D66}"/>
              </a:ext>
            </a:extLst>
          </p:cNvPr>
          <p:cNvSpPr/>
          <p:nvPr/>
        </p:nvSpPr>
        <p:spPr>
          <a:xfrm>
            <a:off x="6511764" y="1675104"/>
            <a:ext cx="288032" cy="498555"/>
          </a:xfrm>
          <a:prstGeom prst="down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: вниз 10">
            <a:extLst>
              <a:ext uri="{FF2B5EF4-FFF2-40B4-BE49-F238E27FC236}">
                <a16:creationId xmlns:a16="http://schemas.microsoft.com/office/drawing/2014/main" xmlns="" id="{2505DF8D-7760-4D9D-8947-B13FBD601FE2}"/>
              </a:ext>
            </a:extLst>
          </p:cNvPr>
          <p:cNvSpPr/>
          <p:nvPr/>
        </p:nvSpPr>
        <p:spPr>
          <a:xfrm>
            <a:off x="10042183" y="1679701"/>
            <a:ext cx="288032" cy="498555"/>
          </a:xfrm>
          <a:prstGeom prst="down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xmlns="" id="{CD846878-3858-4CA7-B714-5620B576A1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8316" y="3995121"/>
            <a:ext cx="10194037" cy="2026167"/>
          </a:xfr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anchor="t">
            <a:normAutofit lnSpcReduction="10000"/>
          </a:bodyPr>
          <a:lstStyle/>
          <a:p>
            <a:pPr marL="0" indent="539750" algn="just">
              <a:buNone/>
            </a:pPr>
            <a:r>
              <a:rPr lang="ru-RU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Вопросы подготовки и аттестации по вопросам промышленной безопасности, безопасности гидротехнических сооружений, надежности и безопасности в электроэнергетике в должной мере законодательно урегулированы не были. </a:t>
            </a:r>
          </a:p>
          <a:p>
            <a:pPr marL="0" indent="539750" algn="just">
              <a:buNone/>
            </a:pPr>
            <a:r>
              <a:rPr lang="ru-RU" sz="1400" b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Акты Федеральной службы по экологическому, технологическому и атомному надзору в данной сфере во многом не соответствовали действующему законодательству об оказании государственных услуг, трудовому законодательству и законодательству об образовании.</a:t>
            </a:r>
          </a:p>
          <a:p>
            <a:pPr marL="0" indent="539750" algn="just">
              <a:buNone/>
            </a:pPr>
            <a:r>
              <a:rPr lang="ru-RU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 целом реализация положений </a:t>
            </a:r>
            <a:r>
              <a:rPr lang="ru-RU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закона </a:t>
            </a:r>
            <a:r>
              <a:rPr lang="ru-RU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должна позволить устранить имеющиеся пробелы и несоответствия в правовом регулировании отношений, связанных с промышленной безопасностью, безопасностью гидротехнических сооружений, надежностью и безопасностью в электроэнергетике.</a:t>
            </a:r>
          </a:p>
        </p:txBody>
      </p:sp>
    </p:spTree>
    <p:extLst>
      <p:ext uri="{BB962C8B-B14F-4D97-AF65-F5344CB8AC3E}">
        <p14:creationId xmlns:p14="http://schemas.microsoft.com/office/powerpoint/2010/main" val="26202979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433550" y="6196696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1800" b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</a:rPr>
              <a:pPr/>
              <a:t>21</a:t>
            </a:fld>
            <a:endParaRPr lang="en-US" sz="1800" b="1" dirty="0">
              <a:ln w="9525">
                <a:solidFill>
                  <a:prstClr val="white"/>
                </a:solidFill>
                <a:prstDash val="solid"/>
              </a:ln>
              <a:solidFill>
                <a:prstClr val="black"/>
              </a:solidFill>
              <a:effectLst>
                <a:outerShdw blurRad="12700" dist="38100" dir="2700000" algn="tl" rotWithShape="0">
                  <a:prstClr val="white">
                    <a:lumMod val="50000"/>
                  </a:prstClr>
                </a:outerShdw>
              </a:effectLst>
            </a:endParaRPr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604965" y="369173"/>
            <a:ext cx="9828585" cy="40011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eaLnBrk="0" fontAlgn="base" hangingPunct="0">
              <a:spcAft>
                <a:spcPct val="0"/>
              </a:spcAft>
            </a:pPr>
            <a:r>
              <a:rPr lang="ru-RU" altLang="ru-RU" sz="2000" b="1" dirty="0"/>
              <a:t>	Реализация Федерального закона от 29.07.2018 № </a:t>
            </a:r>
            <a:r>
              <a:rPr lang="ru-RU" altLang="ru-RU" sz="2000" b="1" dirty="0">
                <a:solidFill>
                  <a:srgbClr val="0066FF"/>
                </a:solidFill>
                <a:latin typeface="+mn-lt"/>
                <a:ea typeface="+mn-ea"/>
                <a:cs typeface="+mn-cs"/>
              </a:rPr>
              <a:t>271</a:t>
            </a:r>
            <a:r>
              <a:rPr lang="ru-RU" altLang="ru-RU" sz="2000" b="1" dirty="0"/>
              <a:t>-ФЗ	</a:t>
            </a:r>
            <a:endParaRPr lang="ru-RU" altLang="ru-RU" sz="2000" b="1" dirty="0">
              <a:solidFill>
                <a:srgbClr val="A5002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41" y="137428"/>
            <a:ext cx="680275" cy="8636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" name="Объект 2">
            <a:extLst>
              <a:ext uri="{FF2B5EF4-FFF2-40B4-BE49-F238E27FC236}">
                <a16:creationId xmlns:a16="http://schemas.microsoft.com/office/drawing/2014/main" xmlns="" id="{CD846878-3858-4CA7-B714-5620B576A1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7488" y="1196752"/>
            <a:ext cx="10153128" cy="4752528"/>
          </a:xfr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anchor="t">
            <a:normAutofit lnSpcReduction="10000"/>
          </a:bodyPr>
          <a:lstStyle/>
          <a:p>
            <a:pPr marL="0" indent="539750" algn="just">
              <a:buNone/>
            </a:pPr>
            <a:r>
              <a:rPr lang="ru-RU" sz="1600" b="1" dirty="0">
                <a:solidFill>
                  <a:srgbClr val="C00000"/>
                </a:solidFill>
              </a:rPr>
              <a:t>1. </a:t>
            </a: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Постановление Правительства Российской Федерации "Об аттестации в области промышленной безопасности, по вопросам безопасности гидротехнических сооружений, надежности и безопасности в электроэнергетике".</a:t>
            </a:r>
          </a:p>
          <a:p>
            <a:pPr marL="0" indent="539750" algn="just">
              <a:buNone/>
            </a:pPr>
            <a:r>
              <a:rPr lang="ru-RU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 целях реализации положений Федерального закона проект постановления предусматривает внесение изменений в Положение о Федеральной службе по экологическому, технологическому и атомному </a:t>
            </a:r>
            <a:r>
              <a:rPr lang="ru-RU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надзор в </a:t>
            </a:r>
            <a:r>
              <a:rPr lang="ru-RU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части </a:t>
            </a:r>
            <a:r>
              <a:rPr lang="ru-RU" sz="1400" b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наделения Ростехнадзора полномочиями</a:t>
            </a:r>
            <a:r>
              <a:rPr lang="ru-RU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по принятию </a:t>
            </a:r>
            <a:r>
              <a:rPr lang="ru-RU" sz="1400" b="1" dirty="0">
                <a:solidFill>
                  <a:srgbClr val="0066FF"/>
                </a:solidFill>
              </a:rPr>
              <a:t>перечня областей аттестации</a:t>
            </a:r>
            <a:r>
              <a:rPr lang="ru-RU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в области промышленной безопасности, по вопросам безопасности гидротехнических сооружений, безопасности в сфере электроэнергетики, утверждению по согласованию с МЧС России </a:t>
            </a:r>
            <a:r>
              <a:rPr lang="ru-RU" sz="1400" b="1" dirty="0">
                <a:solidFill>
                  <a:srgbClr val="0066FF"/>
                </a:solidFill>
              </a:rPr>
              <a:t>типовых дополнительных профессиональных программ</a:t>
            </a:r>
            <a:r>
              <a:rPr lang="ru-RU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в области промышленной безопасности.</a:t>
            </a:r>
          </a:p>
          <a:p>
            <a:pPr marL="0" indent="539750" algn="just">
              <a:buNone/>
            </a:pPr>
            <a:r>
              <a:rPr lang="ru-RU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Проектом постановления также предусмотрено внесение корреспондирующего проектируемым требованиям положения в </a:t>
            </a:r>
            <a:r>
              <a:rPr lang="ru-RU" sz="1400" b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Правила организации и осуществления производственного контроля</a:t>
            </a:r>
            <a:r>
              <a:rPr lang="ru-RU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за соблюдением требований промышленной безопасности на опасном производственном объекте, утвержденные постановлением Правительства Российской Федерации от 10 марта 1999 г. № 263.</a:t>
            </a:r>
          </a:p>
          <a:p>
            <a:pPr marL="0" indent="539750" algn="just">
              <a:buNone/>
            </a:pPr>
            <a:r>
              <a:rPr lang="ru-RU" sz="1400" b="1" dirty="0">
                <a:solidFill>
                  <a:srgbClr val="A50021"/>
                </a:solidFill>
              </a:rPr>
              <a:t>Новеллы:</a:t>
            </a:r>
          </a:p>
          <a:p>
            <a:pPr marL="0" indent="539750" algn="just">
              <a:buNone/>
            </a:pPr>
            <a:r>
              <a:rPr lang="ru-RU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1. Обязанность прохождения курсов повышение квалификации для определенных категорий работников;</a:t>
            </a:r>
          </a:p>
          <a:p>
            <a:pPr marL="0" indent="539750" algn="just">
              <a:buNone/>
            </a:pPr>
            <a:r>
              <a:rPr lang="ru-RU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2. Проведение аттестации по средством Единого портала тестирования в области безопасности в сети «Интернет».</a:t>
            </a:r>
          </a:p>
          <a:p>
            <a:pPr marL="0" indent="539750" algn="just">
              <a:buNone/>
            </a:pPr>
            <a:endParaRPr lang="ru-RU" sz="1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539750" algn="just">
              <a:buNone/>
            </a:pPr>
            <a:r>
              <a:rPr lang="ru-RU" sz="1600" b="1" dirty="0">
                <a:solidFill>
                  <a:srgbClr val="C00000"/>
                </a:solidFill>
              </a:rPr>
              <a:t>2. </a:t>
            </a: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Приказ Федеральной службы по экологическому, технологическому и атомному надзору "О признании утратившими силу и о внесении изменений в отдельные акты Федеральной службы по экологическому, технологическому и атомному надзору".</a:t>
            </a:r>
          </a:p>
        </p:txBody>
      </p:sp>
    </p:spTree>
    <p:extLst>
      <p:ext uri="{BB962C8B-B14F-4D97-AF65-F5344CB8AC3E}">
        <p14:creationId xmlns:p14="http://schemas.microsoft.com/office/powerpoint/2010/main" val="28067235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433550" y="6196696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1800" b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</a:rPr>
              <a:pPr/>
              <a:t>22</a:t>
            </a:fld>
            <a:endParaRPr lang="en-US" sz="1800" b="1" dirty="0">
              <a:ln w="9525">
                <a:solidFill>
                  <a:prstClr val="white"/>
                </a:solidFill>
                <a:prstDash val="solid"/>
              </a:ln>
              <a:solidFill>
                <a:prstClr val="black"/>
              </a:solidFill>
              <a:effectLst>
                <a:outerShdw blurRad="12700" dist="38100" dir="2700000" algn="tl" rotWithShape="0">
                  <a:prstClr val="white">
                    <a:lumMod val="50000"/>
                  </a:prstClr>
                </a:outerShdw>
              </a:effectLst>
            </a:endParaRPr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775520" y="272318"/>
            <a:ext cx="9828585" cy="40011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eaLnBrk="0" fontAlgn="base" hangingPunct="0">
              <a:spcAft>
                <a:spcPct val="0"/>
              </a:spcAft>
            </a:pPr>
            <a:r>
              <a:rPr lang="ru-RU" altLang="ru-RU" sz="2000" b="1" dirty="0"/>
              <a:t>Единый портал тестирования</a:t>
            </a:r>
            <a:endParaRPr lang="ru-RU" altLang="ru-RU" sz="2000" b="1" dirty="0">
              <a:solidFill>
                <a:srgbClr val="0066FF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41" y="137428"/>
            <a:ext cx="680275" cy="8636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2DEE464-C125-44CF-A010-B1E533B9D4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7798" y="757032"/>
            <a:ext cx="4890562" cy="256670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F7F15F8-9ECA-407D-91F3-93CA09E833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3543" y="757032"/>
            <a:ext cx="4890562" cy="2566702"/>
          </a:xfrm>
          <a:prstGeom prst="rect">
            <a:avLst/>
          </a:prstGeom>
        </p:spPr>
      </p:pic>
      <p:sp>
        <p:nvSpPr>
          <p:cNvPr id="9" name="Объект 2">
            <a:extLst>
              <a:ext uri="{FF2B5EF4-FFF2-40B4-BE49-F238E27FC236}">
                <a16:creationId xmlns:a16="http://schemas.microsoft.com/office/drawing/2014/main" xmlns="" id="{4B34C8C3-3F47-471F-BBFB-0573CEEEE4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7798" y="3818953"/>
            <a:ext cx="9926307" cy="1784894"/>
          </a:xfr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anchor="t">
            <a:normAutofit/>
          </a:bodyPr>
          <a:lstStyle/>
          <a:p>
            <a:pPr marL="0" indent="539750" algn="just">
              <a:buNone/>
            </a:pP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Согласно проекта Постановления Правительства проведение аттестации предусматривается через Единый портал тестирования в области промышленной безопасности, безопасности гидротехнических сооружений, безопасности в сфере электроэнергетики в информационно-телекоммуникационной сети "Интернет" </a:t>
            </a:r>
            <a:r>
              <a:rPr lang="ru-RU" sz="1600" b="1" dirty="0">
                <a:solidFill>
                  <a:srgbClr val="0066FF"/>
                </a:solidFill>
              </a:rPr>
              <a:t>(www.gosnadzor.ru/</a:t>
            </a:r>
            <a:r>
              <a:rPr lang="ru-RU" sz="1600" b="1" dirty="0" err="1">
                <a:solidFill>
                  <a:srgbClr val="0066FF"/>
                </a:solidFill>
              </a:rPr>
              <a:t>eptb</a:t>
            </a:r>
            <a:r>
              <a:rPr lang="ru-RU" sz="1600" b="1" dirty="0">
                <a:solidFill>
                  <a:srgbClr val="0066FF"/>
                </a:solidFill>
              </a:rPr>
              <a:t>)</a:t>
            </a: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pPr marL="0" indent="539750" algn="just">
              <a:buNone/>
            </a:pP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Разработкой Единого портала тестирования занимается ФБУ «Учебно-методический кабинет» Ростехнадзора.</a:t>
            </a:r>
            <a:endParaRPr lang="ru-RU" sz="1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5095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433550" y="6196696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1800" b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</a:rPr>
              <a:pPr/>
              <a:t>23</a:t>
            </a:fld>
            <a:endParaRPr lang="en-US" sz="1800" b="1" dirty="0">
              <a:ln w="9525">
                <a:solidFill>
                  <a:prstClr val="white"/>
                </a:solidFill>
                <a:prstDash val="solid"/>
              </a:ln>
              <a:solidFill>
                <a:prstClr val="black"/>
              </a:solidFill>
              <a:effectLst>
                <a:outerShdw blurRad="12700" dist="38100" dir="2700000" algn="tl" rotWithShape="0">
                  <a:prstClr val="white">
                    <a:lumMod val="50000"/>
                  </a:prstClr>
                </a:outerShdw>
              </a:effectLst>
            </a:endParaRPr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753846" y="296179"/>
            <a:ext cx="9828585" cy="40011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eaLnBrk="0" fontAlgn="base" hangingPunct="0">
              <a:spcAft>
                <a:spcPct val="0"/>
              </a:spcAft>
            </a:pPr>
            <a:r>
              <a:rPr lang="ru-RU" altLang="ru-RU" sz="2000" b="1" dirty="0"/>
              <a:t>Указ Президента Российской Федерации от 06.05.2018 г. № </a:t>
            </a:r>
            <a:r>
              <a:rPr lang="ru-RU" altLang="ru-RU" sz="2000" b="1" dirty="0">
                <a:solidFill>
                  <a:srgbClr val="30ACEC"/>
                </a:solidFill>
              </a:rPr>
              <a:t>198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41" y="137428"/>
            <a:ext cx="680275" cy="8636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D619226-9F21-4DFA-88AB-13C39E3952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7232" y="999716"/>
            <a:ext cx="3679160" cy="519698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8FD8EC1-9633-42C7-9DD9-C1585C5576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7758" y="999716"/>
            <a:ext cx="3674033" cy="5196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4930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433550" y="6196696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1800" b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</a:rPr>
              <a:pPr/>
              <a:t>24</a:t>
            </a:fld>
            <a:endParaRPr lang="en-US" sz="1800" b="1" dirty="0">
              <a:ln w="9525">
                <a:solidFill>
                  <a:prstClr val="white"/>
                </a:solidFill>
                <a:prstDash val="solid"/>
              </a:ln>
              <a:solidFill>
                <a:prstClr val="black"/>
              </a:solidFill>
              <a:effectLst>
                <a:outerShdw blurRad="12700" dist="38100" dir="2700000" algn="tl" rotWithShape="0">
                  <a:prstClr val="white">
                    <a:lumMod val="50000"/>
                  </a:prstClr>
                </a:outerShdw>
              </a:effectLst>
            </a:endParaRPr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779013" y="448216"/>
            <a:ext cx="9828585" cy="1015663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Aft>
                <a:spcPct val="0"/>
              </a:spcAft>
            </a:pPr>
            <a:r>
              <a:rPr lang="ru-RU" altLang="ru-RU" sz="2000" b="1" dirty="0"/>
              <a:t>Указ Президента Российской Федерации от 06.05.2018 г. № </a:t>
            </a:r>
            <a:r>
              <a:rPr lang="ru-RU" altLang="ru-RU" sz="2000" b="1" dirty="0">
                <a:solidFill>
                  <a:srgbClr val="30ACEC"/>
                </a:solidFill>
              </a:rPr>
              <a:t>198</a:t>
            </a:r>
            <a:br>
              <a:rPr lang="ru-RU" altLang="ru-RU" sz="2000" b="1" dirty="0">
                <a:solidFill>
                  <a:srgbClr val="30ACEC"/>
                </a:solidFill>
              </a:rPr>
            </a:br>
            <a:r>
              <a:rPr lang="ru-RU" sz="2000" b="1" dirty="0"/>
              <a:t>"Об Основах государственной политики Российской Федерации в области промышленной безопасности на период до 2025 года и дальнейшую перспективу"</a:t>
            </a:r>
            <a:endParaRPr lang="ru-RU" altLang="ru-RU" sz="20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41" y="137428"/>
            <a:ext cx="680275" cy="8636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Объект 2">
            <a:extLst>
              <a:ext uri="{FF2B5EF4-FFF2-40B4-BE49-F238E27FC236}">
                <a16:creationId xmlns:a16="http://schemas.microsoft.com/office/drawing/2014/main" xmlns="" id="{E0CE8D88-8747-4E65-9108-B48E07114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7243" y="2172749"/>
            <a:ext cx="9926307" cy="3439486"/>
          </a:xfr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anchor="t">
            <a:normAutofit/>
          </a:bodyPr>
          <a:lstStyle/>
          <a:p>
            <a:pPr marL="0" indent="539750" algn="just">
              <a:buNone/>
            </a:pPr>
            <a:r>
              <a:rPr lang="ru-RU" sz="1600" b="1" dirty="0">
                <a:solidFill>
                  <a:srgbClr val="C00000"/>
                </a:solidFill>
              </a:rPr>
              <a:t>I. </a:t>
            </a: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Общие положения</a:t>
            </a:r>
          </a:p>
          <a:p>
            <a:pPr marL="0" indent="539750" algn="just">
              <a:buNone/>
            </a:pPr>
            <a:r>
              <a:rPr lang="ru-RU" sz="1600" b="1" dirty="0">
                <a:solidFill>
                  <a:srgbClr val="C00000"/>
                </a:solidFill>
              </a:rPr>
              <a:t>II. </a:t>
            </a: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Оценка состояния промышленной безопасности. Основные проблемы и тенденции развития в области промышленной безопасности на современном этапе</a:t>
            </a:r>
          </a:p>
          <a:p>
            <a:pPr marL="0" indent="539750" algn="just">
              <a:buNone/>
            </a:pPr>
            <a:r>
              <a:rPr lang="ru-RU" sz="1600" b="1" dirty="0">
                <a:solidFill>
                  <a:srgbClr val="C00000"/>
                </a:solidFill>
              </a:rPr>
              <a:t>III. </a:t>
            </a: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Цели, принципы и приоритетные направления государственной политики в области промышленной безопасности</a:t>
            </a:r>
          </a:p>
          <a:p>
            <a:pPr marL="0" indent="539750" algn="just">
              <a:buNone/>
            </a:pPr>
            <a:r>
              <a:rPr lang="ru-RU" sz="1600" b="1" dirty="0">
                <a:solidFill>
                  <a:srgbClr val="C00000"/>
                </a:solidFill>
              </a:rPr>
              <a:t>IV. </a:t>
            </a: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Основные задачи государственной политики в области промышленной безопасности</a:t>
            </a:r>
          </a:p>
          <a:p>
            <a:pPr marL="0" indent="539750" algn="just">
              <a:buNone/>
            </a:pPr>
            <a:r>
              <a:rPr lang="ru-RU" sz="1600" b="1" dirty="0">
                <a:solidFill>
                  <a:srgbClr val="C00000"/>
                </a:solidFill>
              </a:rPr>
              <a:t>V. </a:t>
            </a: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Ожидаемые результаты и инструменты реализации настоящих Основ. Оценка эффективности реализации государственной политики в области промышленной безопасности</a:t>
            </a:r>
          </a:p>
          <a:p>
            <a:pPr marL="0" indent="539750" algn="just">
              <a:buNone/>
            </a:pPr>
            <a:r>
              <a:rPr lang="ru-RU" sz="1600" b="1" dirty="0">
                <a:solidFill>
                  <a:srgbClr val="C00000"/>
                </a:solidFill>
              </a:rPr>
              <a:t>VI. </a:t>
            </a: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Порядок взаимодействия федеральных органов государственной власти, органов государственной власти субъектов Российской Федерации и органов местного самоуправления при реализации государственной политики в области промышленной безопасности</a:t>
            </a:r>
          </a:p>
        </p:txBody>
      </p:sp>
    </p:spTree>
    <p:extLst>
      <p:ext uri="{BB962C8B-B14F-4D97-AF65-F5344CB8AC3E}">
        <p14:creationId xmlns:p14="http://schemas.microsoft.com/office/powerpoint/2010/main" val="20734137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433550" y="6196696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1800" b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</a:rPr>
              <a:pPr/>
              <a:t>25</a:t>
            </a:fld>
            <a:endParaRPr lang="en-US" sz="1800" b="1" dirty="0">
              <a:ln w="9525">
                <a:solidFill>
                  <a:prstClr val="white"/>
                </a:solidFill>
                <a:prstDash val="solid"/>
              </a:ln>
              <a:solidFill>
                <a:prstClr val="black"/>
              </a:solidFill>
              <a:effectLst>
                <a:outerShdw blurRad="12700" dist="38100" dir="2700000" algn="tl" rotWithShape="0">
                  <a:prstClr val="white">
                    <a:lumMod val="50000"/>
                  </a:prstClr>
                </a:outerShdw>
              </a:effectLst>
            </a:endParaRPr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753846" y="296179"/>
            <a:ext cx="9828585" cy="40011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eaLnBrk="0" fontAlgn="base" hangingPunct="0">
              <a:spcAft>
                <a:spcPct val="0"/>
              </a:spcAft>
            </a:pPr>
            <a:r>
              <a:rPr lang="ru-RU" altLang="ru-RU" sz="2000" b="1" dirty="0"/>
              <a:t>Распоряжение Правительства Российской Федерации от 17.09.2018 г. № </a:t>
            </a:r>
            <a:r>
              <a:rPr lang="ru-RU" altLang="ru-RU" sz="2000" b="1" dirty="0">
                <a:solidFill>
                  <a:srgbClr val="30ACEC"/>
                </a:solidFill>
              </a:rPr>
              <a:t>1952-р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41" y="137428"/>
            <a:ext cx="680275" cy="8636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908318B-C405-43E8-9603-0700BFBF2C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7167" y="947991"/>
            <a:ext cx="3838116" cy="5431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8458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ine 2">
            <a:extLst>
              <a:ext uri="{FF2B5EF4-FFF2-40B4-BE49-F238E27FC236}">
                <a16:creationId xmlns:a16="http://schemas.microsoft.com/office/drawing/2014/main" xmlns="" id="{17B87793-79F6-4EE7-9AD1-0147A56949C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42553" y="1234419"/>
            <a:ext cx="8501122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38626" name="Rectangle 2">
            <a:extLst>
              <a:ext uri="{FF2B5EF4-FFF2-40B4-BE49-F238E27FC236}">
                <a16:creationId xmlns:a16="http://schemas.microsoft.com/office/drawing/2014/main" xmlns="" id="{90561B9D-09AB-4FC4-9651-048BD7955D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6672" y="1571970"/>
            <a:ext cx="9144000" cy="1448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 eaLnBrk="1" hangingPunct="1">
              <a:defRPr/>
            </a:pPr>
            <a:r>
              <a:rPr lang="ru-RU" b="1" cap="all" dirty="0">
                <a:solidFill>
                  <a:srgbClr val="0066FF"/>
                </a:solidFill>
                <a:latin typeface="Arial" charset="0"/>
                <a:cs typeface="Arial" charset="0"/>
              </a:rPr>
              <a:t>О концепции И ОСНОВНЫХ ПОЛОЖЕНИЯХ </a:t>
            </a:r>
          </a:p>
          <a:p>
            <a:pPr algn="ctr" eaLnBrk="1" hangingPunct="1">
              <a:defRPr/>
            </a:pPr>
            <a:r>
              <a:rPr lang="ru-RU" b="1" cap="all" dirty="0">
                <a:solidFill>
                  <a:srgbClr val="0066FF"/>
                </a:solidFill>
                <a:latin typeface="Arial" charset="0"/>
                <a:cs typeface="Arial" charset="0"/>
              </a:rPr>
              <a:t>проекта ФЕДЕРАЛЬНОГО ЗАКОНА </a:t>
            </a:r>
          </a:p>
          <a:p>
            <a:pPr algn="ctr" eaLnBrk="1" hangingPunct="1">
              <a:defRPr/>
            </a:pPr>
            <a:r>
              <a:rPr lang="ru-RU" b="1" cap="all" dirty="0">
                <a:solidFill>
                  <a:srgbClr val="0066FF"/>
                </a:solidFill>
                <a:latin typeface="Arial" charset="0"/>
                <a:cs typeface="Arial" charset="0"/>
              </a:rPr>
              <a:t>«О промышленной безопасности»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xmlns="" id="{B618159C-79E9-4448-92BA-B086063ED1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5029200"/>
            <a:ext cx="9144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ctr" eaLnBrk="1" hangingPunct="1">
              <a:lnSpc>
                <a:spcPct val="90000"/>
              </a:lnSpc>
              <a:defRPr/>
            </a:pPr>
            <a:endParaRPr kumimoji="1"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Line 2">
            <a:extLst>
              <a:ext uri="{FF2B5EF4-FFF2-40B4-BE49-F238E27FC236}">
                <a16:creationId xmlns:a16="http://schemas.microsoft.com/office/drawing/2014/main" xmlns="" id="{D16D6199-C2ED-4B9B-B258-A9DB9B95BF5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71099" y="5739744"/>
            <a:ext cx="8453497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60" name="Рисунок 2">
            <a:extLst>
              <a:ext uri="{FF2B5EF4-FFF2-40B4-BE49-F238E27FC236}">
                <a16:creationId xmlns:a16="http://schemas.microsoft.com/office/drawing/2014/main" xmlns="" id="{B0AB425C-69B4-49FA-A4CB-9454C4AAE5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058" y="3891896"/>
            <a:ext cx="2817812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Рисунок 3">
            <a:extLst>
              <a:ext uri="{FF2B5EF4-FFF2-40B4-BE49-F238E27FC236}">
                <a16:creationId xmlns:a16="http://schemas.microsoft.com/office/drawing/2014/main" xmlns="" id="{2121E1B4-285E-4784-A2B7-69C129211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3258" y="3885546"/>
            <a:ext cx="2938462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Рисунок 4">
            <a:extLst>
              <a:ext uri="{FF2B5EF4-FFF2-40B4-BE49-F238E27FC236}">
                <a16:creationId xmlns:a16="http://schemas.microsoft.com/office/drawing/2014/main" xmlns="" id="{6E768B61-13DF-4F37-A24D-AF71D5A363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3159" y="3885546"/>
            <a:ext cx="2611437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Номер слайда 3">
            <a:extLst>
              <a:ext uri="{FF2B5EF4-FFF2-40B4-BE49-F238E27FC236}">
                <a16:creationId xmlns:a16="http://schemas.microsoft.com/office/drawing/2014/main" xmlns="" id="{6E7BB3FD-D60F-4821-A860-88335BEBC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3025" y="635699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1800" b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pPr/>
              <a:t>26</a:t>
            </a:fld>
            <a:endParaRPr lang="en-US" sz="1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Картинка 1 из 5605">
            <a:hlinkClick r:id="rId3"/>
            <a:extLst>
              <a:ext uri="{FF2B5EF4-FFF2-40B4-BE49-F238E27FC236}">
                <a16:creationId xmlns:a16="http://schemas.microsoft.com/office/drawing/2014/main" xmlns="" id="{14DD0E28-9B8D-4158-951F-C9CB338B5C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lum bright="9000" contrast="5000"/>
          </a:blip>
          <a:srcRect/>
          <a:stretch>
            <a:fillRect/>
          </a:stretch>
        </p:blipFill>
        <p:spPr bwMode="auto">
          <a:xfrm>
            <a:off x="3274783" y="781110"/>
            <a:ext cx="7608147" cy="5072098"/>
          </a:xfrm>
          <a:prstGeom prst="rect">
            <a:avLst/>
          </a:prstGeom>
          <a:noFill/>
        </p:spPr>
      </p:pic>
      <p:sp>
        <p:nvSpPr>
          <p:cNvPr id="28" name="Line 2">
            <a:extLst>
              <a:ext uri="{FF2B5EF4-FFF2-40B4-BE49-F238E27FC236}">
                <a16:creationId xmlns:a16="http://schemas.microsoft.com/office/drawing/2014/main" xmlns="" id="{21A18A91-3BCE-4AD8-93D6-D5577E35356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46121" y="515143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4" name="Text Box 4">
            <a:extLst>
              <a:ext uri="{FF2B5EF4-FFF2-40B4-BE49-F238E27FC236}">
                <a16:creationId xmlns:a16="http://schemas.microsoft.com/office/drawing/2014/main" xmlns="" id="{A4F31770-D468-415A-A2F8-BFC9F4B2C4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3385" y="143669"/>
            <a:ext cx="7820025" cy="657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tabLst>
                <a:tab pos="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42900" indent="-342900" eaLnBrk="0" hangingPunct="0">
              <a:tabLst>
                <a:tab pos="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85750" lvl="1" indent="-285750" algn="just" eaLnBrk="1" hangingPunct="1">
              <a:spcBef>
                <a:spcPts val="600"/>
              </a:spcBef>
              <a:buFont typeface="Wingdings" panose="05000000000000000000" pitchFamily="2" charset="2"/>
              <a:buChar char="q"/>
              <a:defRPr/>
            </a:pPr>
            <a:endParaRPr lang="ru-RU" sz="1400" b="1" i="1" cap="all" dirty="0">
              <a:latin typeface="Calibri" pitchFamily="34" charset="0"/>
            </a:endParaRPr>
          </a:p>
          <a:p>
            <a:pPr marL="285750" lvl="1" indent="-285750" algn="just" eaLnBrk="1" hangingPunct="1">
              <a:spcBef>
                <a:spcPts val="600"/>
              </a:spcBef>
              <a:buFont typeface="Wingdings" panose="05000000000000000000" pitchFamily="2" charset="2"/>
              <a:buChar char="q"/>
              <a:defRPr/>
            </a:pPr>
            <a:endParaRPr lang="ru-RU" sz="1400" b="1" i="1" cap="all" dirty="0">
              <a:latin typeface="Calibri" pitchFamily="34" charset="0"/>
            </a:endParaRPr>
          </a:p>
          <a:p>
            <a:pPr marL="285750" lvl="1" indent="-285750" algn="just" eaLnBrk="1" hangingPunct="1">
              <a:spcBef>
                <a:spcPts val="600"/>
              </a:spcBef>
              <a:buFont typeface="Wingdings" panose="05000000000000000000" pitchFamily="2" charset="2"/>
              <a:buChar char="q"/>
              <a:defRPr/>
            </a:pPr>
            <a:endParaRPr lang="ru-RU" sz="1400" b="1" i="1" cap="all" dirty="0">
              <a:latin typeface="Calibri" pitchFamily="34" charset="0"/>
            </a:endParaRPr>
          </a:p>
          <a:p>
            <a:pPr marL="285750" lvl="1" indent="-285750" algn="just" eaLnBrk="1" hangingPunct="1">
              <a:spcBef>
                <a:spcPts val="600"/>
              </a:spcBef>
              <a:buFont typeface="Wingdings" panose="05000000000000000000" pitchFamily="2" charset="2"/>
              <a:buChar char="q"/>
              <a:defRPr/>
            </a:pPr>
            <a:endParaRPr lang="ru-RU" sz="1400" b="1" i="1" cap="all" dirty="0">
              <a:latin typeface="Calibri" pitchFamily="34" charset="0"/>
            </a:endParaRPr>
          </a:p>
          <a:p>
            <a:pPr marL="285750" lvl="1" indent="-285750" algn="just" eaLnBrk="1" hangingPunct="1">
              <a:spcBef>
                <a:spcPts val="600"/>
              </a:spcBef>
              <a:buFont typeface="Wingdings" panose="05000000000000000000" pitchFamily="2" charset="2"/>
              <a:buChar char="q"/>
              <a:defRPr/>
            </a:pPr>
            <a:endParaRPr lang="ru-RU" sz="1400" b="1" i="1" cap="all" dirty="0">
              <a:latin typeface="Calibri" pitchFamily="34" charset="0"/>
            </a:endParaRPr>
          </a:p>
          <a:p>
            <a:pPr marL="285750" lvl="1" indent="-285750" eaLnBrk="1" hangingPunct="1">
              <a:spcBef>
                <a:spcPts val="600"/>
              </a:spcBef>
              <a:buFont typeface="Wingdings" panose="05000000000000000000" pitchFamily="2" charset="2"/>
              <a:buChar char="q"/>
              <a:defRPr/>
            </a:pPr>
            <a:r>
              <a:rPr lang="ru-RU" sz="1400" b="1" cap="all" dirty="0">
                <a:latin typeface="Calibri" pitchFamily="34" charset="0"/>
              </a:rPr>
              <a:t>установление правового статуса организаций научно-технической поддержки </a:t>
            </a:r>
          </a:p>
          <a:p>
            <a:pPr marL="285750" lvl="1" indent="-285750" eaLnBrk="1" hangingPunct="1">
              <a:spcBef>
                <a:spcPts val="600"/>
              </a:spcBef>
              <a:buFont typeface="Wingdings" panose="05000000000000000000" pitchFamily="2" charset="2"/>
              <a:buChar char="q"/>
              <a:defRPr/>
            </a:pPr>
            <a:r>
              <a:rPr lang="ru-RU" sz="1400" b="1" cap="all" dirty="0">
                <a:latin typeface="Calibri" pitchFamily="34" charset="0"/>
              </a:rPr>
              <a:t>совершенствование правовых механизмов ответственности за нарушение требований промышленной безопасности</a:t>
            </a:r>
          </a:p>
          <a:p>
            <a:pPr marL="285750" lvl="1" indent="-285750" eaLnBrk="1" hangingPunct="1">
              <a:spcBef>
                <a:spcPts val="600"/>
              </a:spcBef>
              <a:buFont typeface="Wingdings" panose="05000000000000000000" pitchFamily="2" charset="2"/>
              <a:buChar char="q"/>
              <a:defRPr/>
            </a:pPr>
            <a:r>
              <a:rPr lang="ru-RU" sz="1400" b="1" cap="all" dirty="0">
                <a:latin typeface="Calibri" pitchFamily="34" charset="0"/>
              </a:rPr>
              <a:t>повышение уровня независимости экспертов и экспертных организаций от заказчиков экспертизы ПРОМЫШЛЕННОЙ БЕЗОПАСНОСТИ</a:t>
            </a:r>
          </a:p>
          <a:p>
            <a:pPr marL="285750" lvl="1" indent="-285750" eaLnBrk="1" hangingPunct="1">
              <a:spcBef>
                <a:spcPts val="600"/>
              </a:spcBef>
              <a:buFont typeface="Wingdings" panose="05000000000000000000" pitchFamily="2" charset="2"/>
              <a:buChar char="q"/>
              <a:defRPr/>
            </a:pPr>
            <a:endParaRPr lang="ru-RU" sz="1400" b="1" cap="all" dirty="0">
              <a:latin typeface="Calibri" pitchFamily="34" charset="0"/>
            </a:endParaRPr>
          </a:p>
          <a:p>
            <a:pPr marL="285750" lvl="1" indent="-285750" eaLnBrk="1" hangingPunct="1">
              <a:spcBef>
                <a:spcPts val="600"/>
              </a:spcBef>
              <a:buFont typeface="Wingdings" panose="05000000000000000000" pitchFamily="2" charset="2"/>
              <a:buChar char="q"/>
              <a:defRPr/>
            </a:pPr>
            <a:endParaRPr lang="ru-RU" sz="1400" b="1" cap="all" dirty="0">
              <a:latin typeface="Calibri" pitchFamily="34" charset="0"/>
            </a:endParaRPr>
          </a:p>
          <a:p>
            <a:pPr marL="285750" lvl="1" indent="-285750" eaLnBrk="1" hangingPunct="1">
              <a:spcBef>
                <a:spcPts val="600"/>
              </a:spcBef>
              <a:buFont typeface="Wingdings" panose="05000000000000000000" pitchFamily="2" charset="2"/>
              <a:buChar char="q"/>
              <a:defRPr/>
            </a:pPr>
            <a:endParaRPr lang="ru-RU" sz="1400" b="1" cap="all" dirty="0">
              <a:latin typeface="Calibri" pitchFamily="34" charset="0"/>
            </a:endParaRPr>
          </a:p>
          <a:p>
            <a:pPr marL="285750" lvl="1" indent="-285750" eaLnBrk="1" hangingPunct="1">
              <a:spcBef>
                <a:spcPts val="600"/>
              </a:spcBef>
              <a:buFont typeface="Wingdings" panose="05000000000000000000" pitchFamily="2" charset="2"/>
              <a:buChar char="q"/>
              <a:defRPr/>
            </a:pPr>
            <a:endParaRPr lang="ru-RU" sz="1400" b="1" cap="all" dirty="0">
              <a:latin typeface="Calibri" pitchFamily="34" charset="0"/>
            </a:endParaRPr>
          </a:p>
          <a:p>
            <a:pPr marL="285750" lvl="1" indent="-285750" eaLnBrk="1" hangingPunct="1">
              <a:spcBef>
                <a:spcPts val="600"/>
              </a:spcBef>
              <a:buFont typeface="Wingdings" panose="05000000000000000000" pitchFamily="2" charset="2"/>
              <a:buChar char="q"/>
              <a:defRPr/>
            </a:pPr>
            <a:r>
              <a:rPr lang="ru-RU" sz="1400" b="1" cap="all" dirty="0">
                <a:latin typeface="Calibri" pitchFamily="34" charset="0"/>
              </a:rPr>
              <a:t>ВНЕДРЕНИЕ И ПРИМЕНЕНИЕ СОГЛАСОВАННОЙ НА ГЛОБАЛЬНОМ УРОВНЕ СИСТЕМЫ КЛАССИФИКАЦИИ И МАРКИРОВКИ ХИМИЧЕСКИХ ВЕЩЕСТВ И СМЕСЕЙ</a:t>
            </a:r>
          </a:p>
          <a:p>
            <a:pPr marL="0" lvl="1" indent="0" eaLnBrk="1" hangingPunct="1">
              <a:spcBef>
                <a:spcPts val="600"/>
              </a:spcBef>
              <a:defRPr/>
            </a:pPr>
            <a:r>
              <a:rPr lang="ru-RU" sz="1400" b="1" cap="all" dirty="0">
                <a:latin typeface="Calibri" pitchFamily="34" charset="0"/>
              </a:rPr>
              <a:t>= </a:t>
            </a:r>
            <a:r>
              <a:rPr lang="ru-RU" sz="1400" b="1" i="1" cap="all" dirty="0">
                <a:latin typeface="Calibri" pitchFamily="34" charset="0"/>
              </a:rPr>
              <a:t>новая редакция конвенции </a:t>
            </a:r>
            <a:r>
              <a:rPr lang="ru-RU" sz="1400" b="1" i="1" cap="all" dirty="0" err="1">
                <a:latin typeface="Calibri" pitchFamily="34" charset="0"/>
              </a:rPr>
              <a:t>оон</a:t>
            </a:r>
            <a:r>
              <a:rPr lang="ru-RU" sz="1400" b="1" i="1" cap="all" dirty="0">
                <a:latin typeface="Calibri" pitchFamily="34" charset="0"/>
              </a:rPr>
              <a:t> о трансграничном воздействии промышленных аварий от 15.12.2015</a:t>
            </a:r>
          </a:p>
          <a:p>
            <a:pPr marL="0" lvl="1" indent="0" eaLnBrk="1" hangingPunct="1">
              <a:spcBef>
                <a:spcPts val="600"/>
              </a:spcBef>
              <a:defRPr/>
            </a:pPr>
            <a:endParaRPr lang="ru-RU" sz="1400" b="1" i="1" cap="all" dirty="0">
              <a:latin typeface="Calibri" pitchFamily="34" charset="0"/>
            </a:endParaRPr>
          </a:p>
          <a:p>
            <a:pPr marL="0" lvl="1" indent="0" eaLnBrk="1" hangingPunct="1">
              <a:spcBef>
                <a:spcPts val="600"/>
              </a:spcBef>
              <a:defRPr/>
            </a:pPr>
            <a:endParaRPr lang="ru-RU" sz="1400" b="1" i="1" cap="all" dirty="0">
              <a:latin typeface="Calibri" pitchFamily="34" charset="0"/>
            </a:endParaRPr>
          </a:p>
          <a:p>
            <a:pPr marL="0" lvl="1" indent="0" eaLnBrk="1" hangingPunct="1">
              <a:spcBef>
                <a:spcPts val="600"/>
              </a:spcBef>
              <a:defRPr/>
            </a:pPr>
            <a:endParaRPr lang="ru-RU" sz="1400" b="1" i="1" cap="all" dirty="0">
              <a:latin typeface="Calibri" pitchFamily="34" charset="0"/>
            </a:endParaRPr>
          </a:p>
          <a:p>
            <a:pPr marL="285750" lvl="1" indent="-285750" eaLnBrk="1" hangingPunct="1">
              <a:spcBef>
                <a:spcPts val="600"/>
              </a:spcBef>
              <a:buFont typeface="Wingdings" panose="05000000000000000000" pitchFamily="2" charset="2"/>
              <a:buChar char="q"/>
              <a:defRPr/>
            </a:pPr>
            <a:r>
              <a:rPr lang="ru-RU" sz="1400" b="1" cap="all" dirty="0">
                <a:latin typeface="Calibri" pitchFamily="34" charset="0"/>
              </a:rPr>
              <a:t>отмена с 01.01.2021 всех НПА, устанавливающих требования, соблюдение которых подлежит проверке, И ВВЕДЕНИЕ В ДЕЙСТВИЕ НОВЫХ НОРМ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C6513EBB-47C0-4542-B6FC-B04893B945EA}"/>
              </a:ext>
            </a:extLst>
          </p:cNvPr>
          <p:cNvSpPr/>
          <p:nvPr/>
        </p:nvSpPr>
        <p:spPr bwMode="auto">
          <a:xfrm>
            <a:off x="2547735" y="3051969"/>
            <a:ext cx="7045325" cy="774700"/>
          </a:xfrm>
          <a:prstGeom prst="rect">
            <a:avLst/>
          </a:prstGeom>
          <a:solidFill>
            <a:schemeClr val="bg1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3082" name="TextBox 1">
            <a:extLst>
              <a:ext uri="{FF2B5EF4-FFF2-40B4-BE49-F238E27FC236}">
                <a16:creationId xmlns:a16="http://schemas.microsoft.com/office/drawing/2014/main" xmlns="" id="{47243FCA-D599-4A6C-8A69-DFD54ED8F5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9746" y="3185320"/>
            <a:ext cx="614045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/>
              <a:t>«Об утверждении Основ государственной политики Российской Федерации в области обеспечения химической и биологической безопасности на период до 2025 года и дальнейшую перспективу»</a:t>
            </a:r>
          </a:p>
        </p:txBody>
      </p:sp>
      <p:pic>
        <p:nvPicPr>
          <p:cNvPr id="3083" name="Рисунок 3">
            <a:extLst>
              <a:ext uri="{FF2B5EF4-FFF2-40B4-BE49-F238E27FC236}">
                <a16:creationId xmlns:a16="http://schemas.microsoft.com/office/drawing/2014/main" xmlns="" id="{B2F49B78-26C3-491E-B593-8E4D246A75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0284" y="3107531"/>
            <a:ext cx="658812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4" name="TextBox 5">
            <a:extLst>
              <a:ext uri="{FF2B5EF4-FFF2-40B4-BE49-F238E27FC236}">
                <a16:creationId xmlns:a16="http://schemas.microsoft.com/office/drawing/2014/main" xmlns="" id="{9E31F1FC-4424-4BF1-B60A-7C3DA83B0F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62910" y="3047207"/>
            <a:ext cx="16541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00" i="1">
                <a:solidFill>
                  <a:srgbClr val="000000"/>
                </a:solidFill>
              </a:rPr>
              <a:t>Проект указа Президента РФ разработан Минздравом России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508153D6-7BF7-4A42-B708-FD482082A3E5}"/>
              </a:ext>
            </a:extLst>
          </p:cNvPr>
          <p:cNvSpPr/>
          <p:nvPr/>
        </p:nvSpPr>
        <p:spPr bwMode="auto">
          <a:xfrm>
            <a:off x="2574722" y="661194"/>
            <a:ext cx="7045325" cy="647700"/>
          </a:xfrm>
          <a:prstGeom prst="rect">
            <a:avLst/>
          </a:prstGeom>
          <a:solidFill>
            <a:srgbClr val="002060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3086" name="TextBox 1">
            <a:extLst>
              <a:ext uri="{FF2B5EF4-FFF2-40B4-BE49-F238E27FC236}">
                <a16:creationId xmlns:a16="http://schemas.microsoft.com/office/drawing/2014/main" xmlns="" id="{07E8207E-4456-4124-99F5-C287D06F36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6734" y="785019"/>
            <a:ext cx="61404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solidFill>
                  <a:schemeClr val="bg1"/>
                </a:solidFill>
              </a:rPr>
              <a:t>«Об Основах государственной политики Российской Федерации в области промышленной безопасности на период до 2025 года и дальнейшую перспективу»</a:t>
            </a:r>
          </a:p>
        </p:txBody>
      </p:sp>
      <p:pic>
        <p:nvPicPr>
          <p:cNvPr id="3087" name="Рисунок 3">
            <a:extLst>
              <a:ext uri="{FF2B5EF4-FFF2-40B4-BE49-F238E27FC236}">
                <a16:creationId xmlns:a16="http://schemas.microsoft.com/office/drawing/2014/main" xmlns="" id="{82F7BDF1-2399-41DD-ADDD-F9644E75FB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272" y="715170"/>
            <a:ext cx="658813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8" name="TextBox 5">
            <a:extLst>
              <a:ext uri="{FF2B5EF4-FFF2-40B4-BE49-F238E27FC236}">
                <a16:creationId xmlns:a16="http://schemas.microsoft.com/office/drawing/2014/main" xmlns="" id="{40F3693A-69B1-4487-A557-EF42C4560D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3710" y="721519"/>
            <a:ext cx="16541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00" i="1">
                <a:solidFill>
                  <a:srgbClr val="000000"/>
                </a:solidFill>
              </a:rPr>
              <a:t>Указ Президента РФ от 06.05.2018 №</a:t>
            </a:r>
            <a:r>
              <a:rPr lang="en-US" altLang="ru-RU" sz="1000" i="1">
                <a:solidFill>
                  <a:srgbClr val="000000"/>
                </a:solidFill>
              </a:rPr>
              <a:t> 198</a:t>
            </a: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xmlns="" id="{C1752B4C-422E-499F-AF1B-F20BA0E6F9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6674" y="-9464"/>
            <a:ext cx="7000282" cy="528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ru-RU" sz="1400" b="1" cap="all" dirty="0">
                <a:solidFill>
                  <a:srgbClr val="0066FF"/>
                </a:solidFill>
                <a:cs typeface="Arial" panose="020B0604020202020204" pitchFamily="34" charset="0"/>
              </a:rPr>
              <a:t>ОСНОВНЫЕ ЗАДАЧИ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278A1265-A46C-4195-8103-1A3F1789F03C}"/>
              </a:ext>
            </a:extLst>
          </p:cNvPr>
          <p:cNvSpPr/>
          <p:nvPr/>
        </p:nvSpPr>
        <p:spPr bwMode="auto">
          <a:xfrm>
            <a:off x="2636635" y="5149056"/>
            <a:ext cx="7045325" cy="647700"/>
          </a:xfrm>
          <a:prstGeom prst="rect">
            <a:avLst/>
          </a:prstGeom>
          <a:solidFill>
            <a:srgbClr val="002060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3091" name="TextBox 1">
            <a:extLst>
              <a:ext uri="{FF2B5EF4-FFF2-40B4-BE49-F238E27FC236}">
                <a16:creationId xmlns:a16="http://schemas.microsoft.com/office/drawing/2014/main" xmlns="" id="{F86DD186-8D5E-4229-8C72-67B5F53CF4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6421" y="5353844"/>
            <a:ext cx="61404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solidFill>
                  <a:schemeClr val="bg1"/>
                </a:solidFill>
              </a:rPr>
              <a:t>Перечень поручений по реализации Послания Президента Федеральному Собранию</a:t>
            </a:r>
          </a:p>
        </p:txBody>
      </p:sp>
      <p:pic>
        <p:nvPicPr>
          <p:cNvPr id="3092" name="Рисунок 3">
            <a:extLst>
              <a:ext uri="{FF2B5EF4-FFF2-40B4-BE49-F238E27FC236}">
                <a16:creationId xmlns:a16="http://schemas.microsoft.com/office/drawing/2014/main" xmlns="" id="{A80C4F4E-9ACB-4593-8B4B-5B96A81042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9184" y="5204620"/>
            <a:ext cx="6588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Номер слайда 3">
            <a:extLst>
              <a:ext uri="{FF2B5EF4-FFF2-40B4-BE49-F238E27FC236}">
                <a16:creationId xmlns:a16="http://schemas.microsoft.com/office/drawing/2014/main" xmlns="" id="{EA822B8C-36ED-421E-8589-D9C5A3333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3025" y="635699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1800" b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pPr/>
              <a:t>27</a:t>
            </a:fld>
            <a:endParaRPr lang="en-US" sz="1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Line 2">
            <a:extLst>
              <a:ext uri="{FF2B5EF4-FFF2-40B4-BE49-F238E27FC236}">
                <a16:creationId xmlns:a16="http://schemas.microsoft.com/office/drawing/2014/main" xmlns="" id="{97E5DB81-FA0E-49F7-B1BE-65248AAA76C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53174" y="612265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4103" name="Группа 1">
            <a:extLst>
              <a:ext uri="{FF2B5EF4-FFF2-40B4-BE49-F238E27FC236}">
                <a16:creationId xmlns:a16="http://schemas.microsoft.com/office/drawing/2014/main" xmlns="" id="{F73727E4-A21E-4B40-89A1-83C2C87AA294}"/>
              </a:ext>
            </a:extLst>
          </p:cNvPr>
          <p:cNvGrpSpPr>
            <a:grpSpLocks/>
          </p:cNvGrpSpPr>
          <p:nvPr/>
        </p:nvGrpSpPr>
        <p:grpSpPr bwMode="auto">
          <a:xfrm>
            <a:off x="2404000" y="740853"/>
            <a:ext cx="8596313" cy="800100"/>
            <a:chOff x="250825" y="1772816"/>
            <a:chExt cx="8596313" cy="798799"/>
          </a:xfrm>
        </p:grpSpPr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xmlns="" id="{7345EFAF-4DBB-4A41-82C4-70D317F887E4}"/>
                </a:ext>
              </a:extLst>
            </p:cNvPr>
            <p:cNvSpPr/>
            <p:nvPr/>
          </p:nvSpPr>
          <p:spPr bwMode="auto">
            <a:xfrm>
              <a:off x="250825" y="1772816"/>
              <a:ext cx="8596313" cy="798799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 w="9525" cap="sq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eaLnBrk="1" hangingPunct="1">
                <a:defRPr/>
              </a:pPr>
              <a:endParaRPr lang="ru-RU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116" name="TextBox 1">
              <a:extLst>
                <a:ext uri="{FF2B5EF4-FFF2-40B4-BE49-F238E27FC236}">
                  <a16:creationId xmlns:a16="http://schemas.microsoft.com/office/drawing/2014/main" xmlns="" id="{BFF8D697-949A-4845-9BD4-5249B7DE11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8763" y="1879827"/>
              <a:ext cx="8558211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600" b="1"/>
                <a:t>ОБЕСПЕЧЕНИЕ ПРОМЫШЛЕННОЙ БЕЗОПАСНОСТИ </a:t>
              </a:r>
              <a:r>
                <a:rPr lang="ru-RU" altLang="ru-RU" sz="1600" b="1">
                  <a:solidFill>
                    <a:srgbClr val="FF0000"/>
                  </a:solidFill>
                </a:rPr>
                <a:t>ОПАСНЫХ ПРОИЗВОДСТВЕННЫХ ОБЪЕКТОВ</a:t>
              </a:r>
            </a:p>
          </p:txBody>
        </p:sp>
      </p:grpSp>
      <p:sp>
        <p:nvSpPr>
          <p:cNvPr id="4104" name="TextBox 5">
            <a:extLst>
              <a:ext uri="{FF2B5EF4-FFF2-40B4-BE49-F238E27FC236}">
                <a16:creationId xmlns:a16="http://schemas.microsoft.com/office/drawing/2014/main" xmlns="" id="{26598A50-C62B-4774-A987-50756A2D56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4362" y="1772729"/>
            <a:ext cx="82359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1" algn="just">
              <a:spcBef>
                <a:spcPts val="600"/>
              </a:spcBef>
              <a:buNone/>
            </a:pPr>
            <a:r>
              <a:rPr lang="ru-RU" altLang="ru-RU" sz="1600" b="1"/>
              <a:t>Пересмотр критериев отнесения к опасным производственным объектам с учетом Согласованной на глобальном уровне системой классификации опасности и маркировки химической продукции (СГС)</a:t>
            </a:r>
          </a:p>
        </p:txBody>
      </p:sp>
      <p:sp>
        <p:nvSpPr>
          <p:cNvPr id="3" name="Штриховая стрелка вправо 2">
            <a:extLst>
              <a:ext uri="{FF2B5EF4-FFF2-40B4-BE49-F238E27FC236}">
                <a16:creationId xmlns:a16="http://schemas.microsoft.com/office/drawing/2014/main" xmlns="" id="{06C96ACA-901F-4F3D-AD92-801EA37387A1}"/>
              </a:ext>
            </a:extLst>
          </p:cNvPr>
          <p:cNvSpPr/>
          <p:nvPr/>
        </p:nvSpPr>
        <p:spPr bwMode="auto">
          <a:xfrm>
            <a:off x="2477024" y="788478"/>
            <a:ext cx="935038" cy="427038"/>
          </a:xfrm>
          <a:prstGeom prst="stripedRightArrow">
            <a:avLst/>
          </a:prstGeom>
          <a:solidFill>
            <a:srgbClr val="00B050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ru-RU">
              <a:latin typeface="Arial" charset="0"/>
            </a:endParaRPr>
          </a:p>
        </p:txBody>
      </p:sp>
      <p:sp>
        <p:nvSpPr>
          <p:cNvPr id="4106" name="Блок-схема: узел 3">
            <a:extLst>
              <a:ext uri="{FF2B5EF4-FFF2-40B4-BE49-F238E27FC236}">
                <a16:creationId xmlns:a16="http://schemas.microsoft.com/office/drawing/2014/main" xmlns="" id="{14FDC0E3-8F77-4478-AB45-0D220B78DA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7024" y="1942591"/>
            <a:ext cx="215900" cy="215900"/>
          </a:xfrm>
          <a:prstGeom prst="flowChartConnector">
            <a:avLst/>
          </a:prstGeom>
          <a:solidFill>
            <a:srgbClr val="0070C0"/>
          </a:solidFill>
          <a:ln w="9525" cap="sq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pSp>
        <p:nvGrpSpPr>
          <p:cNvPr id="4107" name="Группа 20">
            <a:extLst>
              <a:ext uri="{FF2B5EF4-FFF2-40B4-BE49-F238E27FC236}">
                <a16:creationId xmlns:a16="http://schemas.microsoft.com/office/drawing/2014/main" xmlns="" id="{BC26479D-70B5-44D9-8C0A-59EC2215E95C}"/>
              </a:ext>
            </a:extLst>
          </p:cNvPr>
          <p:cNvGrpSpPr>
            <a:grpSpLocks/>
          </p:cNvGrpSpPr>
          <p:nvPr/>
        </p:nvGrpSpPr>
        <p:grpSpPr bwMode="auto">
          <a:xfrm>
            <a:off x="2377012" y="2742691"/>
            <a:ext cx="8596312" cy="938212"/>
            <a:chOff x="250825" y="1772816"/>
            <a:chExt cx="8596313" cy="938008"/>
          </a:xfrm>
        </p:grpSpPr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xmlns="" id="{8FB2CA0C-59B9-49CD-92A4-97848EEDEF86}"/>
                </a:ext>
              </a:extLst>
            </p:cNvPr>
            <p:cNvSpPr/>
            <p:nvPr/>
          </p:nvSpPr>
          <p:spPr bwMode="auto">
            <a:xfrm>
              <a:off x="250825" y="1772816"/>
              <a:ext cx="8596313" cy="938008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 w="9525" cap="sq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eaLnBrk="1" hangingPunct="1">
                <a:defRPr/>
              </a:pPr>
              <a:endParaRPr lang="ru-RU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114" name="TextBox 1">
              <a:extLst>
                <a:ext uri="{FF2B5EF4-FFF2-40B4-BE49-F238E27FC236}">
                  <a16:creationId xmlns:a16="http://schemas.microsoft.com/office/drawing/2014/main" xmlns="" id="{31BDCE6E-1115-4CA8-8027-CD6055D0EC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59632" y="1879827"/>
              <a:ext cx="7557342" cy="584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600" b="1"/>
                <a:t>ОБЕСПЕЧЕНИЕ ПРОМЫШЛЕННОЙ БЕЗОПАСНОСТИ </a:t>
              </a:r>
              <a:r>
                <a:rPr lang="ru-RU" altLang="ru-RU" sz="1600" b="1">
                  <a:solidFill>
                    <a:srgbClr val="FF0000"/>
                  </a:solidFill>
                </a:rPr>
                <a:t>ПЕРЕДВИЖНЫХ</a:t>
              </a:r>
              <a:r>
                <a:rPr lang="ru-RU" altLang="ru-RU" sz="1600" b="1"/>
                <a:t> </a:t>
              </a:r>
              <a:r>
                <a:rPr lang="ru-RU" altLang="ru-RU" sz="1600" b="1">
                  <a:solidFill>
                    <a:srgbClr val="FF0000"/>
                  </a:solidFill>
                </a:rPr>
                <a:t>ОПАСНЫХ ТЕХНИЧЕСКИХ УСТРОЙСТВ</a:t>
              </a:r>
              <a:endParaRPr lang="ru-RU" altLang="ru-RU" sz="1600" b="1"/>
            </a:p>
          </p:txBody>
        </p:sp>
      </p:grpSp>
      <p:sp>
        <p:nvSpPr>
          <p:cNvPr id="25" name="Штриховая стрелка вправо 24">
            <a:extLst>
              <a:ext uri="{FF2B5EF4-FFF2-40B4-BE49-F238E27FC236}">
                <a16:creationId xmlns:a16="http://schemas.microsoft.com/office/drawing/2014/main" xmlns="" id="{A20BBB50-B296-4AD3-952B-DB53831E82BF}"/>
              </a:ext>
            </a:extLst>
          </p:cNvPr>
          <p:cNvSpPr/>
          <p:nvPr/>
        </p:nvSpPr>
        <p:spPr bwMode="auto">
          <a:xfrm>
            <a:off x="2450038" y="2790317"/>
            <a:ext cx="935037" cy="427037"/>
          </a:xfrm>
          <a:prstGeom prst="stripedRightArrow">
            <a:avLst/>
          </a:prstGeom>
          <a:solidFill>
            <a:srgbClr val="00B050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ru-RU">
              <a:latin typeface="Arial" charset="0"/>
            </a:endParaRPr>
          </a:p>
        </p:txBody>
      </p:sp>
      <p:sp>
        <p:nvSpPr>
          <p:cNvPr id="4109" name="TextBox 5">
            <a:extLst>
              <a:ext uri="{FF2B5EF4-FFF2-40B4-BE49-F238E27FC236}">
                <a16:creationId xmlns:a16="http://schemas.microsoft.com/office/drawing/2014/main" xmlns="" id="{962431A5-AE60-4B00-AF9D-D8793A7850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0875" y="3846003"/>
            <a:ext cx="82343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1" algn="just">
              <a:spcBef>
                <a:spcPts val="600"/>
              </a:spcBef>
              <a:buNone/>
            </a:pPr>
            <a:r>
              <a:rPr lang="ru-RU" altLang="ru-RU" sz="1600" b="1"/>
              <a:t>Разграничение требований промышленной безопасности для опасных производственных объектов и передвижных опасных технических устройств</a:t>
            </a:r>
          </a:p>
        </p:txBody>
      </p:sp>
      <p:sp>
        <p:nvSpPr>
          <p:cNvPr id="4110" name="Блок-схема: узел 27">
            <a:extLst>
              <a:ext uri="{FF2B5EF4-FFF2-40B4-BE49-F238E27FC236}">
                <a16:creationId xmlns:a16="http://schemas.microsoft.com/office/drawing/2014/main" xmlns="" id="{58089B05-A0FD-4BCC-B2D5-70BC377938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1949" y="4015866"/>
            <a:ext cx="215900" cy="215900"/>
          </a:xfrm>
          <a:prstGeom prst="flowChartConnector">
            <a:avLst/>
          </a:prstGeom>
          <a:solidFill>
            <a:srgbClr val="0070C0"/>
          </a:solidFill>
          <a:ln w="9525" cap="sq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111" name="TextBox 5">
            <a:extLst>
              <a:ext uri="{FF2B5EF4-FFF2-40B4-BE49-F238E27FC236}">
                <a16:creationId xmlns:a16="http://schemas.microsoft.com/office/drawing/2014/main" xmlns="" id="{BD712FB7-7ED8-447A-B54F-BF7A0EE67F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0399" y="4454016"/>
            <a:ext cx="8235950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1" algn="just">
              <a:spcBef>
                <a:spcPts val="600"/>
              </a:spcBef>
              <a:buNone/>
            </a:pPr>
            <a:r>
              <a:rPr lang="ru-RU" altLang="ru-RU" sz="1600"/>
              <a:t>Учет передвижных технических устройств;</a:t>
            </a:r>
          </a:p>
          <a:p>
            <a:pPr marL="0" lvl="1" algn="just">
              <a:spcBef>
                <a:spcPts val="600"/>
              </a:spcBef>
              <a:buNone/>
            </a:pPr>
            <a:r>
              <a:rPr lang="ru-RU" altLang="ru-RU" sz="1600"/>
              <a:t>Техническое диагностирование передвижных технических устройств;</a:t>
            </a:r>
          </a:p>
          <a:p>
            <a:pPr marL="0" lvl="1" algn="just">
              <a:spcBef>
                <a:spcPts val="600"/>
              </a:spcBef>
              <a:buNone/>
            </a:pPr>
            <a:r>
              <a:rPr lang="ru-RU" altLang="ru-RU" sz="1600"/>
              <a:t>Особенности осуществления надзора за соблюдением требований промышленной безопасности при эксплуатации передвижных технических устройств</a:t>
            </a:r>
          </a:p>
        </p:txBody>
      </p:sp>
      <p:sp>
        <p:nvSpPr>
          <p:cNvPr id="33" name="Rectangle 3">
            <a:extLst>
              <a:ext uri="{FF2B5EF4-FFF2-40B4-BE49-F238E27FC236}">
                <a16:creationId xmlns:a16="http://schemas.microsoft.com/office/drawing/2014/main" xmlns="" id="{E51C24BD-20FB-43DC-92D9-13BD4D157B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4362" y="-77788"/>
            <a:ext cx="7724252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ru-RU" sz="1400" b="1" cap="all" dirty="0">
                <a:solidFill>
                  <a:srgbClr val="0066FF"/>
                </a:solidFill>
                <a:cs typeface="Arial" panose="020B0604020202020204" pitchFamily="34" charset="0"/>
              </a:rPr>
              <a:t>концепция проекта ФЕДЕРАЛЬНОГО ЗАКОНА «О промышленной безопасности»</a:t>
            </a:r>
          </a:p>
        </p:txBody>
      </p:sp>
      <p:sp>
        <p:nvSpPr>
          <p:cNvPr id="19" name="Номер слайда 3">
            <a:extLst>
              <a:ext uri="{FF2B5EF4-FFF2-40B4-BE49-F238E27FC236}">
                <a16:creationId xmlns:a16="http://schemas.microsoft.com/office/drawing/2014/main" xmlns="" id="{2CA1D1ED-4942-4F01-9AEB-CBA6FB948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3025" y="635699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1800" b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pPr/>
              <a:t>28</a:t>
            </a:fld>
            <a:endParaRPr lang="en-US" sz="1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Номер слайда 11">
            <a:extLst>
              <a:ext uri="{FF2B5EF4-FFF2-40B4-BE49-F238E27FC236}">
                <a16:creationId xmlns:a16="http://schemas.microsoft.com/office/drawing/2014/main" xmlns="" id="{3D691BE3-79B1-4621-8628-F8A3E3ED8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4400" y="77057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DCDEF45-851D-4A7C-8C32-C5737CC21CC2}" type="slidenum">
              <a:rPr lang="ru-RU" altLang="ru-RU" sz="1600"/>
              <a:pPr>
                <a:spcBef>
                  <a:spcPct val="0"/>
                </a:spcBef>
                <a:buFontTx/>
                <a:buNone/>
              </a:pPr>
              <a:t>29</a:t>
            </a:fld>
            <a:endParaRPr lang="ru-RU" altLang="ru-RU" sz="1600"/>
          </a:p>
        </p:txBody>
      </p:sp>
      <p:sp>
        <p:nvSpPr>
          <p:cNvPr id="8" name="Line 2">
            <a:extLst>
              <a:ext uri="{FF2B5EF4-FFF2-40B4-BE49-F238E27FC236}">
                <a16:creationId xmlns:a16="http://schemas.microsoft.com/office/drawing/2014/main" xmlns="" id="{008A1B5C-860C-4EAA-AC6C-CFA9E7B42E8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29343" y="868537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5127" name="Группа 1">
            <a:extLst>
              <a:ext uri="{FF2B5EF4-FFF2-40B4-BE49-F238E27FC236}">
                <a16:creationId xmlns:a16="http://schemas.microsoft.com/office/drawing/2014/main" xmlns="" id="{22CE84FB-7104-48E9-B09E-FF0B33FCE983}"/>
              </a:ext>
            </a:extLst>
          </p:cNvPr>
          <p:cNvGrpSpPr>
            <a:grpSpLocks/>
          </p:cNvGrpSpPr>
          <p:nvPr/>
        </p:nvGrpSpPr>
        <p:grpSpPr bwMode="auto">
          <a:xfrm>
            <a:off x="2580169" y="997125"/>
            <a:ext cx="8596313" cy="800100"/>
            <a:chOff x="250825" y="1772816"/>
            <a:chExt cx="8596313" cy="798799"/>
          </a:xfrm>
        </p:grpSpPr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xmlns="" id="{E005473D-616A-434E-B856-2B4B277136F5}"/>
                </a:ext>
              </a:extLst>
            </p:cNvPr>
            <p:cNvSpPr/>
            <p:nvPr/>
          </p:nvSpPr>
          <p:spPr bwMode="auto">
            <a:xfrm>
              <a:off x="250825" y="1772816"/>
              <a:ext cx="8596313" cy="798799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 w="9525" cap="sq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eaLnBrk="1" hangingPunct="1">
                <a:defRPr/>
              </a:pPr>
              <a:endParaRPr lang="ru-RU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143" name="TextBox 1">
              <a:extLst>
                <a:ext uri="{FF2B5EF4-FFF2-40B4-BE49-F238E27FC236}">
                  <a16:creationId xmlns:a16="http://schemas.microsoft.com/office/drawing/2014/main" xmlns="" id="{2215A39F-8AFE-401F-ACC8-CAEDF28DF1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32645" y="1879827"/>
              <a:ext cx="7584329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600" b="1"/>
                <a:t>ОБЕСПЕЧЕНИЕ ПРОМЫШЛЕННОЙ БЕЗОПАСНОСТИ ПРИ ОБРАЩЕНИИ </a:t>
              </a:r>
              <a:r>
                <a:rPr lang="ru-RU" altLang="ru-RU" sz="1600" b="1">
                  <a:solidFill>
                    <a:srgbClr val="FF0000"/>
                  </a:solidFill>
                </a:rPr>
                <a:t>ВЗРЫВЧАТЫХ ВЕЩЕСТВ </a:t>
              </a:r>
              <a:r>
                <a:rPr lang="ru-RU" altLang="ru-RU" sz="1600" b="1"/>
                <a:t>И ИЗДЕЛИЙ НА ИХ ОСНОВЕ</a:t>
              </a:r>
            </a:p>
          </p:txBody>
        </p:sp>
      </p:grpSp>
      <p:sp>
        <p:nvSpPr>
          <p:cNvPr id="5128" name="TextBox 5">
            <a:extLst>
              <a:ext uri="{FF2B5EF4-FFF2-40B4-BE49-F238E27FC236}">
                <a16:creationId xmlns:a16="http://schemas.microsoft.com/office/drawing/2014/main" xmlns="" id="{BF64AC6D-9093-47CD-9208-64F76B16C3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0531" y="1792464"/>
            <a:ext cx="823595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1" algn="just">
              <a:spcBef>
                <a:spcPts val="600"/>
              </a:spcBef>
              <a:buNone/>
            </a:pPr>
            <a:r>
              <a:rPr lang="ru-RU" altLang="ru-RU" sz="1600" b="1"/>
              <a:t>Законодательное урегулирование вопросов обеспечения безопасности при обращении взрывчатых веществ и изделий на их основе</a:t>
            </a:r>
          </a:p>
          <a:p>
            <a:pPr marL="0" lvl="1" algn="just">
              <a:spcBef>
                <a:spcPts val="600"/>
              </a:spcBef>
              <a:buNone/>
            </a:pPr>
            <a:r>
              <a:rPr lang="ru-RU" altLang="ru-RU" sz="1400"/>
              <a:t>Экспертиза взрывчатых веществ</a:t>
            </a:r>
          </a:p>
          <a:p>
            <a:pPr marL="0" lvl="1" algn="just">
              <a:spcBef>
                <a:spcPts val="600"/>
              </a:spcBef>
              <a:buNone/>
            </a:pPr>
            <a:r>
              <a:rPr lang="ru-RU" altLang="ru-RU" sz="1400"/>
              <a:t>Разрешения на взрывные работы</a:t>
            </a:r>
          </a:p>
          <a:p>
            <a:pPr marL="0" lvl="1" algn="just">
              <a:spcBef>
                <a:spcPts val="600"/>
              </a:spcBef>
              <a:buNone/>
            </a:pPr>
            <a:r>
              <a:rPr lang="ru-RU" altLang="ru-RU" sz="1400"/>
              <a:t>Книжки взрывника</a:t>
            </a:r>
          </a:p>
          <a:p>
            <a:pPr marL="0" lvl="1" algn="just">
              <a:spcBef>
                <a:spcPts val="600"/>
              </a:spcBef>
              <a:buNone/>
            </a:pPr>
            <a:r>
              <a:rPr lang="ru-RU" altLang="ru-RU" sz="1400"/>
              <a:t>Техническое расследование случаев утраты взрывчатых веществ и изделий на их основе</a:t>
            </a:r>
          </a:p>
        </p:txBody>
      </p:sp>
      <p:sp>
        <p:nvSpPr>
          <p:cNvPr id="3" name="Штриховая стрелка вправо 2">
            <a:extLst>
              <a:ext uri="{FF2B5EF4-FFF2-40B4-BE49-F238E27FC236}">
                <a16:creationId xmlns:a16="http://schemas.microsoft.com/office/drawing/2014/main" xmlns="" id="{2B37C5D1-35EF-4DBA-BEED-1F6E37EC93F7}"/>
              </a:ext>
            </a:extLst>
          </p:cNvPr>
          <p:cNvSpPr/>
          <p:nvPr/>
        </p:nvSpPr>
        <p:spPr bwMode="auto">
          <a:xfrm>
            <a:off x="2653193" y="1044750"/>
            <a:ext cx="935038" cy="427038"/>
          </a:xfrm>
          <a:prstGeom prst="stripedRightArrow">
            <a:avLst/>
          </a:prstGeom>
          <a:solidFill>
            <a:srgbClr val="00B050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ru-RU">
              <a:latin typeface="Arial" charset="0"/>
            </a:endParaRPr>
          </a:p>
        </p:txBody>
      </p:sp>
      <p:sp>
        <p:nvSpPr>
          <p:cNvPr id="5130" name="Блок-схема: узел 3">
            <a:extLst>
              <a:ext uri="{FF2B5EF4-FFF2-40B4-BE49-F238E27FC236}">
                <a16:creationId xmlns:a16="http://schemas.microsoft.com/office/drawing/2014/main" xmlns="" id="{8523C37F-4D52-464B-A2F2-70FEEF4A31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3193" y="1962325"/>
            <a:ext cx="215900" cy="215900"/>
          </a:xfrm>
          <a:prstGeom prst="flowChartConnector">
            <a:avLst/>
          </a:prstGeom>
          <a:solidFill>
            <a:srgbClr val="0070C0"/>
          </a:solidFill>
          <a:ln w="9525" cap="sq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pSp>
        <p:nvGrpSpPr>
          <p:cNvPr id="5131" name="Группа 20">
            <a:extLst>
              <a:ext uri="{FF2B5EF4-FFF2-40B4-BE49-F238E27FC236}">
                <a16:creationId xmlns:a16="http://schemas.microsoft.com/office/drawing/2014/main" xmlns="" id="{411AB420-6262-466F-A0D1-B0AB97FC24EF}"/>
              </a:ext>
            </a:extLst>
          </p:cNvPr>
          <p:cNvGrpSpPr>
            <a:grpSpLocks/>
          </p:cNvGrpSpPr>
          <p:nvPr/>
        </p:nvGrpSpPr>
        <p:grpSpPr bwMode="auto">
          <a:xfrm>
            <a:off x="2553181" y="3733975"/>
            <a:ext cx="8596312" cy="808038"/>
            <a:chOff x="250825" y="1772816"/>
            <a:chExt cx="8596313" cy="938008"/>
          </a:xfrm>
        </p:grpSpPr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xmlns="" id="{DD30988E-CF22-4429-9B8C-96824D4F690E}"/>
                </a:ext>
              </a:extLst>
            </p:cNvPr>
            <p:cNvSpPr/>
            <p:nvPr/>
          </p:nvSpPr>
          <p:spPr bwMode="auto">
            <a:xfrm>
              <a:off x="250825" y="1772816"/>
              <a:ext cx="8596313" cy="938008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 w="9525" cap="sq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eaLnBrk="1" hangingPunct="1">
                <a:defRPr/>
              </a:pPr>
              <a:endParaRPr lang="ru-RU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141" name="TextBox 1">
              <a:extLst>
                <a:ext uri="{FF2B5EF4-FFF2-40B4-BE49-F238E27FC236}">
                  <a16:creationId xmlns:a16="http://schemas.microsoft.com/office/drawing/2014/main" xmlns="" id="{B1AD7B34-ADDE-4240-84F0-5191D2CC6E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59632" y="1925319"/>
              <a:ext cx="7557342" cy="6788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600" b="1"/>
                <a:t>ОБЕСПЕЧЕНИЕ ПРОМЫШЛЕННОЙ БЕЗОПАСНОСТИ </a:t>
              </a:r>
              <a:r>
                <a:rPr lang="ru-RU" altLang="ru-RU" sz="1600" b="1">
                  <a:solidFill>
                    <a:srgbClr val="FF0000"/>
                  </a:solidFill>
                </a:rPr>
                <a:t>ПРИ ПРОВЕДЕНИИ СВАРОЧНЫХ РАБОТ</a:t>
              </a:r>
            </a:p>
          </p:txBody>
        </p:sp>
      </p:grpSp>
      <p:sp>
        <p:nvSpPr>
          <p:cNvPr id="25" name="Штриховая стрелка вправо 24">
            <a:extLst>
              <a:ext uri="{FF2B5EF4-FFF2-40B4-BE49-F238E27FC236}">
                <a16:creationId xmlns:a16="http://schemas.microsoft.com/office/drawing/2014/main" xmlns="" id="{B8F56844-A9FB-48BF-92D4-B2C3DD8ADEA4}"/>
              </a:ext>
            </a:extLst>
          </p:cNvPr>
          <p:cNvSpPr/>
          <p:nvPr/>
        </p:nvSpPr>
        <p:spPr bwMode="auto">
          <a:xfrm>
            <a:off x="2626207" y="3781600"/>
            <a:ext cx="935037" cy="427038"/>
          </a:xfrm>
          <a:prstGeom prst="stripedRightArrow">
            <a:avLst/>
          </a:prstGeom>
          <a:solidFill>
            <a:srgbClr val="00B050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ru-RU">
              <a:latin typeface="Arial" charset="0"/>
            </a:endParaRPr>
          </a:p>
        </p:txBody>
      </p:sp>
      <p:sp>
        <p:nvSpPr>
          <p:cNvPr id="5133" name="TextBox 5">
            <a:extLst>
              <a:ext uri="{FF2B5EF4-FFF2-40B4-BE49-F238E27FC236}">
                <a16:creationId xmlns:a16="http://schemas.microsoft.com/office/drawing/2014/main" xmlns="" id="{9E125A14-D846-4834-B5F3-E9463FE9C0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3393" y="4591225"/>
            <a:ext cx="82359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1" algn="just">
              <a:spcBef>
                <a:spcPts val="600"/>
              </a:spcBef>
              <a:buNone/>
            </a:pPr>
            <a:r>
              <a:rPr lang="ru-RU" altLang="ru-RU" sz="1600" b="1"/>
              <a:t>Система проверки готовности к проведению сварочных работ</a:t>
            </a:r>
          </a:p>
        </p:txBody>
      </p:sp>
      <p:sp>
        <p:nvSpPr>
          <p:cNvPr id="5134" name="Блок-схема: узел 27">
            <a:extLst>
              <a:ext uri="{FF2B5EF4-FFF2-40B4-BE49-F238E27FC236}">
                <a16:creationId xmlns:a16="http://schemas.microsoft.com/office/drawing/2014/main" xmlns="" id="{EA770826-712E-4D07-B569-B604911B50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8118" y="4686475"/>
            <a:ext cx="215900" cy="215900"/>
          </a:xfrm>
          <a:prstGeom prst="flowChartConnector">
            <a:avLst/>
          </a:prstGeom>
          <a:solidFill>
            <a:srgbClr val="0070C0"/>
          </a:solidFill>
          <a:ln w="9525" cap="sq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2" name="Rectangle 3">
            <a:extLst>
              <a:ext uri="{FF2B5EF4-FFF2-40B4-BE49-F238E27FC236}">
                <a16:creationId xmlns:a16="http://schemas.microsoft.com/office/drawing/2014/main" xmlns="" id="{2A1B9FD4-CBC8-4A84-93F1-BCCFB12BBE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4131" y="102535"/>
            <a:ext cx="8424863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ru-RU" sz="1400" b="1" cap="all" dirty="0">
                <a:solidFill>
                  <a:srgbClr val="0066FF"/>
                </a:solidFill>
                <a:cs typeface="Arial" panose="020B0604020202020204" pitchFamily="34" charset="0"/>
              </a:rPr>
              <a:t>концепция проекта ФЕДЕРАЛЬНОГО ЗАКОНА «О промышленной безопасности»</a:t>
            </a:r>
          </a:p>
        </p:txBody>
      </p:sp>
      <p:grpSp>
        <p:nvGrpSpPr>
          <p:cNvPr id="5136" name="Группа 18">
            <a:extLst>
              <a:ext uri="{FF2B5EF4-FFF2-40B4-BE49-F238E27FC236}">
                <a16:creationId xmlns:a16="http://schemas.microsoft.com/office/drawing/2014/main" xmlns="" id="{E7CB6449-56E5-46D5-9EF1-D14F4B2AEF3D}"/>
              </a:ext>
            </a:extLst>
          </p:cNvPr>
          <p:cNvGrpSpPr>
            <a:grpSpLocks/>
          </p:cNvGrpSpPr>
          <p:nvPr/>
        </p:nvGrpSpPr>
        <p:grpSpPr bwMode="auto">
          <a:xfrm>
            <a:off x="2534131" y="5167488"/>
            <a:ext cx="8596312" cy="722312"/>
            <a:chOff x="250825" y="1772816"/>
            <a:chExt cx="8596313" cy="938008"/>
          </a:xfrm>
        </p:grpSpPr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xmlns="" id="{84D43D23-98EA-41CD-8DD9-8ACAD66D18C1}"/>
                </a:ext>
              </a:extLst>
            </p:cNvPr>
            <p:cNvSpPr/>
            <p:nvPr/>
          </p:nvSpPr>
          <p:spPr bwMode="auto">
            <a:xfrm>
              <a:off x="250825" y="1772816"/>
              <a:ext cx="8596313" cy="938008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 w="9525" cap="sq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eaLnBrk="1" hangingPunct="1">
                <a:defRPr/>
              </a:pPr>
              <a:endParaRPr lang="ru-RU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139" name="TextBox 1">
              <a:extLst>
                <a:ext uri="{FF2B5EF4-FFF2-40B4-BE49-F238E27FC236}">
                  <a16:creationId xmlns:a16="http://schemas.microsoft.com/office/drawing/2014/main" xmlns="" id="{7CF302BB-C69D-46A6-8535-778D8CB533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59632" y="1925319"/>
              <a:ext cx="7557342" cy="759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600" b="1">
                  <a:solidFill>
                    <a:srgbClr val="FF0000"/>
                  </a:solidFill>
                </a:rPr>
                <a:t>ПОДГОТОВКА И АТТЕСТАЦИЯ </a:t>
              </a:r>
              <a:r>
                <a:rPr lang="ru-RU" altLang="ru-RU" sz="1600" b="1"/>
                <a:t>В ОБЛАСТИ ПРОМЫШЛЕННОЙ БЕЗОПАСНОСТИ</a:t>
              </a:r>
            </a:p>
          </p:txBody>
        </p:sp>
      </p:grpSp>
      <p:sp>
        <p:nvSpPr>
          <p:cNvPr id="29" name="Штриховая стрелка вправо 28">
            <a:extLst>
              <a:ext uri="{FF2B5EF4-FFF2-40B4-BE49-F238E27FC236}">
                <a16:creationId xmlns:a16="http://schemas.microsoft.com/office/drawing/2014/main" xmlns="" id="{A0B84EDA-3396-421E-8E09-D2C405F58F16}"/>
              </a:ext>
            </a:extLst>
          </p:cNvPr>
          <p:cNvSpPr/>
          <p:nvPr/>
        </p:nvSpPr>
        <p:spPr bwMode="auto">
          <a:xfrm>
            <a:off x="2653193" y="5223050"/>
            <a:ext cx="935038" cy="427038"/>
          </a:xfrm>
          <a:prstGeom prst="stripedRightArrow">
            <a:avLst/>
          </a:prstGeom>
          <a:solidFill>
            <a:srgbClr val="00B050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ru-RU">
              <a:latin typeface="Arial" charset="0"/>
            </a:endParaRPr>
          </a:p>
        </p:txBody>
      </p:sp>
      <p:sp>
        <p:nvSpPr>
          <p:cNvPr id="23" name="Номер слайда 3">
            <a:extLst>
              <a:ext uri="{FF2B5EF4-FFF2-40B4-BE49-F238E27FC236}">
                <a16:creationId xmlns:a16="http://schemas.microsoft.com/office/drawing/2014/main" xmlns="" id="{C619843B-E14C-406A-8E8B-03F45AEF3D6B}"/>
              </a:ext>
            </a:extLst>
          </p:cNvPr>
          <p:cNvSpPr txBox="1">
            <a:spLocks/>
          </p:cNvSpPr>
          <p:nvPr/>
        </p:nvSpPr>
        <p:spPr>
          <a:xfrm>
            <a:off x="11503025" y="6356991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z="1800" b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pPr/>
              <a:t>29</a:t>
            </a:fld>
            <a:endParaRPr lang="en-US" sz="1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8052" y="135467"/>
            <a:ext cx="9642687" cy="762416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 dirty="0"/>
              <a:t>Развитие </a:t>
            </a:r>
            <a:r>
              <a:rPr lang="ru-RU" altLang="ru-RU" sz="2000" b="1" dirty="0"/>
              <a:t>Федерального закона</a:t>
            </a:r>
            <a:br>
              <a:rPr lang="ru-RU" altLang="ru-RU" sz="2000" b="1" dirty="0"/>
            </a:br>
            <a:r>
              <a:rPr lang="ru-RU" sz="2000" b="1" dirty="0"/>
              <a:t>№116-ФЗ «О промышленной безопасности опасных производственных объектов»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503025" y="635699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1800" b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pPr/>
              <a:t>3</a:t>
            </a:fld>
            <a:endParaRPr lang="en-US" sz="1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5469"/>
            <a:ext cx="678991" cy="795867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1463040" y="1174285"/>
            <a:ext cx="933651" cy="1607419"/>
          </a:xfrm>
          <a:prstGeom prst="roundRect">
            <a:avLst/>
          </a:prstGeom>
          <a:solidFill>
            <a:srgbClr val="CDE3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spc="-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Принятие Закона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72088" y="1174285"/>
            <a:ext cx="2244291" cy="1607419"/>
          </a:xfrm>
          <a:prstGeom prst="roundRect">
            <a:avLst/>
          </a:prstGeom>
          <a:solidFill>
            <a:srgbClr val="CDE3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spc="-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Сокращение лицензируемых видов деятельности в связи с принятием Федерального закона «О лицензировании отдельных видов деятельности»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791775" y="1174285"/>
            <a:ext cx="1666776" cy="1607419"/>
          </a:xfrm>
          <a:prstGeom prst="roundRect">
            <a:avLst/>
          </a:prstGeom>
          <a:solidFill>
            <a:srgbClr val="CDE3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spc="-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 организациям, эксплуатирующим ОПО, добавлены индивидуальные предприниматели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533949" y="1174285"/>
            <a:ext cx="2340544" cy="1607419"/>
          </a:xfrm>
          <a:prstGeom prst="roundRect">
            <a:avLst/>
          </a:prstGeom>
          <a:solidFill>
            <a:srgbClr val="CDE3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spc="-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Разделения сфер применения с Федеральным законом «О техническом регулировании».</a:t>
            </a:r>
          </a:p>
          <a:p>
            <a:pPr algn="ctr"/>
            <a:r>
              <a:rPr lang="ru-RU" sz="1400" spc="-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Введение понятия ФНП.</a:t>
            </a:r>
          </a:p>
          <a:p>
            <a:pPr algn="ctr"/>
            <a:r>
              <a:rPr lang="ru-RU" sz="1400" spc="-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Введение режима постоянного надзора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949890" y="1174285"/>
            <a:ext cx="1522397" cy="1607419"/>
          </a:xfrm>
          <a:prstGeom prst="roundRect">
            <a:avLst/>
          </a:prstGeom>
          <a:solidFill>
            <a:srgbClr val="CDE3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spc="-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Отмена утверждения ЭПБ.</a:t>
            </a:r>
          </a:p>
          <a:p>
            <a:pPr algn="ctr"/>
            <a:r>
              <a:rPr lang="ru-RU" sz="1400" spc="-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Установление ответственности экспертов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0547684" y="1174285"/>
            <a:ext cx="1522397" cy="1607419"/>
          </a:xfrm>
          <a:prstGeom prst="roundRect">
            <a:avLst/>
          </a:prstGeom>
          <a:solidFill>
            <a:srgbClr val="CDE3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spc="-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Уточнение критериев идентификации сетей газораспределения и </a:t>
            </a:r>
            <a:r>
              <a:rPr lang="ru-RU" sz="1400" spc="-1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газопотребления</a:t>
            </a:r>
            <a:endParaRPr lang="ru-RU" sz="1400" spc="-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463040" y="3291842"/>
            <a:ext cx="933651" cy="952901"/>
          </a:xfrm>
          <a:prstGeom prst="roundRect">
            <a:avLst/>
          </a:prstGeom>
          <a:solidFill>
            <a:srgbClr val="F1F7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spc="-100" dirty="0">
                <a:solidFill>
                  <a:schemeClr val="tx1"/>
                </a:solidFill>
              </a:rPr>
              <a:t>21.07.1997</a:t>
            </a:r>
          </a:p>
          <a:p>
            <a:pPr algn="ctr"/>
            <a:r>
              <a:rPr lang="ru-RU" sz="1400" spc="-100" dirty="0">
                <a:solidFill>
                  <a:schemeClr val="tx1"/>
                </a:solidFill>
              </a:rPr>
              <a:t>№116-ФЗ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472087" y="3291842"/>
            <a:ext cx="933651" cy="952901"/>
          </a:xfrm>
          <a:prstGeom prst="roundRect">
            <a:avLst/>
          </a:prstGeom>
          <a:solidFill>
            <a:srgbClr val="F1F7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pPr algn="ctr"/>
            <a:r>
              <a:rPr lang="ru-RU" sz="1400" spc="-100" dirty="0">
                <a:solidFill>
                  <a:schemeClr val="tx1"/>
                </a:solidFill>
              </a:rPr>
              <a:t>10.01.2003</a:t>
            </a:r>
          </a:p>
          <a:p>
            <a:pPr algn="ctr"/>
            <a:r>
              <a:rPr lang="ru-RU" sz="1400" spc="-100" dirty="0">
                <a:solidFill>
                  <a:schemeClr val="tx1"/>
                </a:solidFill>
              </a:rPr>
              <a:t>№15-ФЗ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481133" y="3291842"/>
            <a:ext cx="933651" cy="952901"/>
          </a:xfrm>
          <a:prstGeom prst="roundRect">
            <a:avLst/>
          </a:prstGeom>
          <a:solidFill>
            <a:srgbClr val="F1F7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pPr algn="ctr"/>
            <a:r>
              <a:rPr lang="ru-RU" sz="1400" spc="-100" dirty="0">
                <a:solidFill>
                  <a:schemeClr val="tx1"/>
                </a:solidFill>
              </a:rPr>
              <a:t>18.12.2006</a:t>
            </a:r>
          </a:p>
          <a:p>
            <a:pPr algn="ctr"/>
            <a:r>
              <a:rPr lang="ru-RU" sz="1400" spc="-100" dirty="0">
                <a:solidFill>
                  <a:schemeClr val="tx1"/>
                </a:solidFill>
              </a:rPr>
              <a:t>№232-ФЗ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490181" y="3291842"/>
            <a:ext cx="933651" cy="952901"/>
          </a:xfrm>
          <a:prstGeom prst="roundRect">
            <a:avLst/>
          </a:prstGeom>
          <a:solidFill>
            <a:srgbClr val="F1F7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spc="-100" dirty="0">
                <a:solidFill>
                  <a:schemeClr val="tx1"/>
                </a:solidFill>
              </a:rPr>
              <a:t>23.07.2010</a:t>
            </a:r>
          </a:p>
          <a:p>
            <a:pPr algn="ctr"/>
            <a:r>
              <a:rPr lang="ru-RU" sz="1400" spc="-100" dirty="0">
                <a:solidFill>
                  <a:schemeClr val="tx1"/>
                </a:solidFill>
              </a:rPr>
              <a:t>№171-ФЗ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495900" y="3291842"/>
            <a:ext cx="933651" cy="952901"/>
          </a:xfrm>
          <a:prstGeom prst="roundRect">
            <a:avLst/>
          </a:prstGeom>
          <a:solidFill>
            <a:srgbClr val="F1F7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spc="-100" dirty="0">
                <a:solidFill>
                  <a:schemeClr val="tx1"/>
                </a:solidFill>
              </a:rPr>
              <a:t>27.07.2010</a:t>
            </a:r>
          </a:p>
          <a:p>
            <a:pPr algn="ctr"/>
            <a:r>
              <a:rPr lang="ru-RU" sz="1400" spc="-100" dirty="0">
                <a:solidFill>
                  <a:schemeClr val="tx1"/>
                </a:solidFill>
              </a:rPr>
              <a:t>№226-ФЗ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542976" y="3001690"/>
            <a:ext cx="1973179" cy="1523523"/>
          </a:xfrm>
          <a:prstGeom prst="roundRect">
            <a:avLst/>
          </a:prstGeom>
          <a:solidFill>
            <a:srgbClr val="F1F7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spc="-100" dirty="0">
                <a:solidFill>
                  <a:schemeClr val="tx1"/>
                </a:solidFill>
              </a:rPr>
              <a:t>01.07.2011 №169-ФЗ</a:t>
            </a:r>
          </a:p>
          <a:p>
            <a:pPr algn="ctr"/>
            <a:r>
              <a:rPr lang="ru-RU" sz="1400" spc="-100" dirty="0">
                <a:solidFill>
                  <a:schemeClr val="tx1"/>
                </a:solidFill>
              </a:rPr>
              <a:t>18.07.2011 №242-ФЗ</a:t>
            </a:r>
          </a:p>
          <a:p>
            <a:pPr algn="ctr"/>
            <a:r>
              <a:rPr lang="ru-RU" sz="1400" spc="-100" dirty="0">
                <a:solidFill>
                  <a:schemeClr val="tx1"/>
                </a:solidFill>
              </a:rPr>
              <a:t>18.07.2011 №243-ФЗ</a:t>
            </a:r>
          </a:p>
          <a:p>
            <a:pPr algn="ctr"/>
            <a:r>
              <a:rPr lang="ru-RU" sz="1400" spc="-100" dirty="0">
                <a:solidFill>
                  <a:schemeClr val="tx1"/>
                </a:solidFill>
              </a:rPr>
              <a:t>19.07.2011 №248-ФЗ</a:t>
            </a:r>
          </a:p>
          <a:p>
            <a:pPr algn="ctr"/>
            <a:r>
              <a:rPr lang="ru-RU" sz="1400" spc="-100" dirty="0">
                <a:solidFill>
                  <a:schemeClr val="tx1"/>
                </a:solidFill>
              </a:rPr>
              <a:t>30.11.2011 №337-ФЗ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8630644" y="3291842"/>
            <a:ext cx="933651" cy="952901"/>
          </a:xfrm>
          <a:prstGeom prst="roundRect">
            <a:avLst/>
          </a:prstGeom>
          <a:solidFill>
            <a:srgbClr val="F1F7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spc="-100" dirty="0">
                <a:solidFill>
                  <a:schemeClr val="tx1"/>
                </a:solidFill>
              </a:rPr>
              <a:t>04.03.2013</a:t>
            </a:r>
          </a:p>
          <a:p>
            <a:pPr algn="ctr"/>
            <a:r>
              <a:rPr lang="ru-RU" sz="1400" spc="-100" dirty="0">
                <a:solidFill>
                  <a:schemeClr val="tx1"/>
                </a:solidFill>
              </a:rPr>
              <a:t>№22-ФЗ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0730563" y="3291841"/>
            <a:ext cx="1048044" cy="952901"/>
          </a:xfrm>
          <a:prstGeom prst="roundRect">
            <a:avLst/>
          </a:prstGeom>
          <a:solidFill>
            <a:srgbClr val="F1F7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spc="-100" dirty="0">
                <a:solidFill>
                  <a:schemeClr val="tx1"/>
                </a:solidFill>
              </a:rPr>
              <a:t>02.06.2016</a:t>
            </a:r>
          </a:p>
          <a:p>
            <a:pPr algn="ctr"/>
            <a:r>
              <a:rPr lang="ru-RU" sz="1400" spc="-100" dirty="0">
                <a:solidFill>
                  <a:schemeClr val="tx1"/>
                </a:solidFill>
              </a:rPr>
              <a:t>№170-ФЗ</a:t>
            </a:r>
          </a:p>
          <a:p>
            <a:pPr algn="ctr"/>
            <a:r>
              <a:rPr lang="ru-RU" sz="1400" spc="-100" dirty="0">
                <a:solidFill>
                  <a:schemeClr val="tx1"/>
                </a:solidFill>
              </a:rPr>
              <a:t>03.07.2016</a:t>
            </a:r>
          </a:p>
          <a:p>
            <a:pPr algn="ctr"/>
            <a:r>
              <a:rPr lang="ru-RU" sz="1400" spc="-100" dirty="0">
                <a:solidFill>
                  <a:schemeClr val="tx1"/>
                </a:solidFill>
              </a:rPr>
              <a:t>№283-ФЗ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791775" y="4754881"/>
            <a:ext cx="1666776" cy="1607419"/>
          </a:xfrm>
          <a:prstGeom prst="roundRect">
            <a:avLst/>
          </a:prstGeom>
          <a:solidFill>
            <a:srgbClr val="CDE3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spc="-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Изменена статья об обязательном страховании в связи с введением №225-ФЗ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233061" y="4754881"/>
            <a:ext cx="2483317" cy="1607419"/>
          </a:xfrm>
          <a:prstGeom prst="roundRect">
            <a:avLst/>
          </a:prstGeom>
          <a:solidFill>
            <a:srgbClr val="CDE3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spc="-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Сокращение объектов ЭПБ, исключение ЭПБ проектной документации в связи с принятием изменений в Градостроительный Кодекс Российской Федерации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9680603" y="3291842"/>
            <a:ext cx="933651" cy="952901"/>
          </a:xfrm>
          <a:prstGeom prst="roundRect">
            <a:avLst/>
          </a:prstGeom>
          <a:solidFill>
            <a:srgbClr val="F1F7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spc="-100" dirty="0">
                <a:solidFill>
                  <a:schemeClr val="tx1"/>
                </a:solidFill>
              </a:rPr>
              <a:t>02.07.2013</a:t>
            </a:r>
          </a:p>
          <a:p>
            <a:pPr algn="ctr"/>
            <a:r>
              <a:rPr lang="ru-RU" sz="1400" spc="-100" dirty="0">
                <a:solidFill>
                  <a:schemeClr val="tx1"/>
                </a:solidFill>
              </a:rPr>
              <a:t>№186-ФЗ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7223751" y="4749572"/>
            <a:ext cx="2340544" cy="1607419"/>
          </a:xfrm>
          <a:prstGeom prst="roundRect">
            <a:avLst/>
          </a:prstGeom>
          <a:solidFill>
            <a:srgbClr val="CDE3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spc="-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Установление режима риск-ориентированного надзора.</a:t>
            </a:r>
          </a:p>
          <a:p>
            <a:pPr algn="ctr"/>
            <a:r>
              <a:rPr lang="ru-RU" sz="1400" spc="-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Сокращение числа ОПО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9729536" y="4749571"/>
            <a:ext cx="2340544" cy="1607419"/>
          </a:xfrm>
          <a:prstGeom prst="roundRect">
            <a:avLst/>
          </a:prstGeom>
          <a:solidFill>
            <a:srgbClr val="CDE3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spc="-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Понятие руководства по безопасности.</a:t>
            </a:r>
          </a:p>
          <a:p>
            <a:pPr algn="ctr"/>
            <a:r>
              <a:rPr lang="ru-RU" sz="1400" spc="-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Введение института общественных инспекторов</a:t>
            </a:r>
          </a:p>
        </p:txBody>
      </p:sp>
      <p:sp>
        <p:nvSpPr>
          <p:cNvPr id="27" name="Стрелка вправо 26"/>
          <p:cNvSpPr/>
          <p:nvPr/>
        </p:nvSpPr>
        <p:spPr>
          <a:xfrm>
            <a:off x="11776508" y="3011366"/>
            <a:ext cx="293573" cy="15138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10610239" y="3400125"/>
            <a:ext cx="120324" cy="73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9560029" y="3400125"/>
            <a:ext cx="120324" cy="73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8514083" y="3400125"/>
            <a:ext cx="116560" cy="73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6428487" y="3400121"/>
            <a:ext cx="116560" cy="73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2393554" y="3400121"/>
            <a:ext cx="75207" cy="73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3405033" y="3400121"/>
            <a:ext cx="75207" cy="73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4413866" y="3400121"/>
            <a:ext cx="75207" cy="73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5414498" y="3395285"/>
            <a:ext cx="75207" cy="73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1397167" y="3404880"/>
            <a:ext cx="75207" cy="73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8" name="Прямая со стрелкой 37"/>
          <p:cNvCxnSpPr>
            <a:stCxn id="14" idx="0"/>
            <a:endCxn id="7" idx="2"/>
          </p:cNvCxnSpPr>
          <p:nvPr/>
        </p:nvCxnSpPr>
        <p:spPr>
          <a:xfrm flipV="1">
            <a:off x="1929865" y="2781702"/>
            <a:ext cx="0" cy="510138"/>
          </a:xfrm>
          <a:prstGeom prst="straightConnector1">
            <a:avLst/>
          </a:prstGeom>
          <a:ln w="34925">
            <a:solidFill>
              <a:srgbClr val="30ACE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V="1">
            <a:off x="2938912" y="2772814"/>
            <a:ext cx="0" cy="510138"/>
          </a:xfrm>
          <a:prstGeom prst="straightConnector1">
            <a:avLst/>
          </a:prstGeom>
          <a:ln w="34925">
            <a:solidFill>
              <a:srgbClr val="30ACE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V="1">
            <a:off x="4969839" y="2756295"/>
            <a:ext cx="0" cy="510138"/>
          </a:xfrm>
          <a:prstGeom prst="straightConnector1">
            <a:avLst/>
          </a:prstGeom>
          <a:ln w="34925">
            <a:solidFill>
              <a:srgbClr val="30ACE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V="1">
            <a:off x="10160261" y="2781702"/>
            <a:ext cx="0" cy="510138"/>
          </a:xfrm>
          <a:prstGeom prst="straightConnector1">
            <a:avLst/>
          </a:prstGeom>
          <a:ln w="34925">
            <a:solidFill>
              <a:srgbClr val="30ACE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>
            <a:stCxn id="21" idx="0"/>
          </p:cNvCxnSpPr>
          <p:nvPr/>
        </p:nvCxnSpPr>
        <p:spPr>
          <a:xfrm flipV="1">
            <a:off x="11254584" y="2781703"/>
            <a:ext cx="0" cy="510136"/>
          </a:xfrm>
          <a:prstGeom prst="straightConnector1">
            <a:avLst/>
          </a:prstGeom>
          <a:ln w="34925">
            <a:solidFill>
              <a:srgbClr val="30ACE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3947959" y="4265329"/>
            <a:ext cx="0" cy="504828"/>
          </a:xfrm>
          <a:prstGeom prst="straightConnector1">
            <a:avLst/>
          </a:prstGeom>
          <a:ln w="34925">
            <a:solidFill>
              <a:srgbClr val="30ACE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5962727" y="4265329"/>
            <a:ext cx="0" cy="504828"/>
          </a:xfrm>
          <a:prstGeom prst="straightConnector1">
            <a:avLst/>
          </a:prstGeom>
          <a:ln w="34925">
            <a:solidFill>
              <a:srgbClr val="30ACE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9097469" y="4265329"/>
            <a:ext cx="0" cy="504828"/>
          </a:xfrm>
          <a:prstGeom prst="straightConnector1">
            <a:avLst/>
          </a:prstGeom>
          <a:ln w="34925">
            <a:solidFill>
              <a:srgbClr val="30ACE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>
            <a:stCxn id="21" idx="2"/>
          </p:cNvCxnSpPr>
          <p:nvPr/>
        </p:nvCxnSpPr>
        <p:spPr>
          <a:xfrm>
            <a:off x="11254584" y="4244742"/>
            <a:ext cx="0" cy="504829"/>
          </a:xfrm>
          <a:prstGeom prst="straightConnector1">
            <a:avLst/>
          </a:prstGeom>
          <a:ln w="34925">
            <a:solidFill>
              <a:srgbClr val="30ACE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Рисунок 4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68" y="101600"/>
            <a:ext cx="680275" cy="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899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Line 2">
            <a:extLst>
              <a:ext uri="{FF2B5EF4-FFF2-40B4-BE49-F238E27FC236}">
                <a16:creationId xmlns:a16="http://schemas.microsoft.com/office/drawing/2014/main" xmlns="" id="{FC4CA553-C1B3-418E-BDC0-1A68DCFD9F5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270620" y="954685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xmlns="" id="{116924EF-AAC0-4B10-953C-F8FAFD947A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7345" y="99749"/>
            <a:ext cx="8424863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ru-RU" sz="1400" b="1" cap="all" dirty="0">
                <a:solidFill>
                  <a:srgbClr val="0066FF"/>
                </a:solidFill>
                <a:cs typeface="Arial" panose="020B0604020202020204" pitchFamily="34" charset="0"/>
              </a:rPr>
              <a:t>концепция проекта ФЕДЕРАЛЬНОГО ЗАКОНА «О промышленной безопасности»</a:t>
            </a:r>
          </a:p>
        </p:txBody>
      </p:sp>
      <p:grpSp>
        <p:nvGrpSpPr>
          <p:cNvPr id="6152" name="Группа 1">
            <a:extLst>
              <a:ext uri="{FF2B5EF4-FFF2-40B4-BE49-F238E27FC236}">
                <a16:creationId xmlns:a16="http://schemas.microsoft.com/office/drawing/2014/main" xmlns="" id="{7182B887-8235-4454-AE8D-DC59137668DE}"/>
              </a:ext>
            </a:extLst>
          </p:cNvPr>
          <p:cNvGrpSpPr>
            <a:grpSpLocks/>
          </p:cNvGrpSpPr>
          <p:nvPr/>
        </p:nvGrpSpPr>
        <p:grpSpPr bwMode="auto">
          <a:xfrm>
            <a:off x="2521446" y="1019773"/>
            <a:ext cx="8596313" cy="641350"/>
            <a:chOff x="250825" y="1772816"/>
            <a:chExt cx="8596313" cy="641423"/>
          </a:xfrm>
        </p:grpSpPr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xmlns="" id="{8671B050-B012-42CA-B70D-D3CB9080A23F}"/>
                </a:ext>
              </a:extLst>
            </p:cNvPr>
            <p:cNvSpPr/>
            <p:nvPr/>
          </p:nvSpPr>
          <p:spPr bwMode="auto">
            <a:xfrm>
              <a:off x="250825" y="1772816"/>
              <a:ext cx="8596313" cy="641423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 w="9525" cap="sq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eaLnBrk="1" hangingPunct="1">
                <a:defRPr/>
              </a:pPr>
              <a:endParaRPr lang="ru-RU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167" name="TextBox 1">
              <a:extLst>
                <a:ext uri="{FF2B5EF4-FFF2-40B4-BE49-F238E27FC236}">
                  <a16:creationId xmlns:a16="http://schemas.microsoft.com/office/drawing/2014/main" xmlns="" id="{EB5B2079-7A0C-4166-94D2-D02B3CF701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35822" y="1929224"/>
              <a:ext cx="7584329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600" b="1">
                  <a:solidFill>
                    <a:srgbClr val="FF0000"/>
                  </a:solidFill>
                </a:rPr>
                <a:t>ЭКСПЕРТИЗА</a:t>
              </a:r>
              <a:r>
                <a:rPr lang="ru-RU" altLang="ru-RU" sz="1600" b="1"/>
                <a:t> ПРОМЫШЛЕННОЙ БЕЗОПАСНОСТИ</a:t>
              </a:r>
            </a:p>
          </p:txBody>
        </p:sp>
      </p:grpSp>
      <p:sp>
        <p:nvSpPr>
          <p:cNvPr id="6153" name="TextBox 5">
            <a:extLst>
              <a:ext uri="{FF2B5EF4-FFF2-40B4-BE49-F238E27FC236}">
                <a16:creationId xmlns:a16="http://schemas.microsoft.com/office/drawing/2014/main" xmlns="" id="{67AFB0B3-0F2C-4A8A-980A-5F71B77705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7683" y="1692874"/>
            <a:ext cx="82359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1" algn="just">
              <a:spcBef>
                <a:spcPts val="600"/>
              </a:spcBef>
              <a:buNone/>
            </a:pPr>
            <a:r>
              <a:rPr lang="ru-RU" altLang="ru-RU" sz="1600" b="1"/>
              <a:t>Отмена экспертизы технических устройств, зданий и сооружений</a:t>
            </a:r>
          </a:p>
        </p:txBody>
      </p:sp>
      <p:sp>
        <p:nvSpPr>
          <p:cNvPr id="3" name="Штриховая стрелка вправо 2">
            <a:extLst>
              <a:ext uri="{FF2B5EF4-FFF2-40B4-BE49-F238E27FC236}">
                <a16:creationId xmlns:a16="http://schemas.microsoft.com/office/drawing/2014/main" xmlns="" id="{CA512690-90D5-44DC-BEA4-5D068C9CBB5D}"/>
              </a:ext>
            </a:extLst>
          </p:cNvPr>
          <p:cNvSpPr/>
          <p:nvPr/>
        </p:nvSpPr>
        <p:spPr bwMode="auto">
          <a:xfrm>
            <a:off x="2594470" y="1065811"/>
            <a:ext cx="935038" cy="428625"/>
          </a:xfrm>
          <a:prstGeom prst="stripedRightArrow">
            <a:avLst/>
          </a:prstGeom>
          <a:solidFill>
            <a:srgbClr val="00B050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ru-RU">
              <a:latin typeface="Arial" charset="0"/>
            </a:endParaRPr>
          </a:p>
        </p:txBody>
      </p:sp>
      <p:sp>
        <p:nvSpPr>
          <p:cNvPr id="6155" name="Блок-схема: узел 3">
            <a:extLst>
              <a:ext uri="{FF2B5EF4-FFF2-40B4-BE49-F238E27FC236}">
                <a16:creationId xmlns:a16="http://schemas.microsoft.com/office/drawing/2014/main" xmlns="" id="{A100D08A-A85F-409B-BE5C-8FC3F3AEF4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0345" y="1784948"/>
            <a:ext cx="215900" cy="215900"/>
          </a:xfrm>
          <a:prstGeom prst="flowChartConnector">
            <a:avLst/>
          </a:prstGeom>
          <a:solidFill>
            <a:srgbClr val="0070C0"/>
          </a:solidFill>
          <a:ln w="9525" cap="sq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pSp>
        <p:nvGrpSpPr>
          <p:cNvPr id="6156" name="Группа 20">
            <a:extLst>
              <a:ext uri="{FF2B5EF4-FFF2-40B4-BE49-F238E27FC236}">
                <a16:creationId xmlns:a16="http://schemas.microsoft.com/office/drawing/2014/main" xmlns="" id="{C409999F-190D-46C1-82F4-DF01EBC481B8}"/>
              </a:ext>
            </a:extLst>
          </p:cNvPr>
          <p:cNvGrpSpPr>
            <a:grpSpLocks/>
          </p:cNvGrpSpPr>
          <p:nvPr/>
        </p:nvGrpSpPr>
        <p:grpSpPr bwMode="auto">
          <a:xfrm>
            <a:off x="2494458" y="2083398"/>
            <a:ext cx="8596312" cy="754062"/>
            <a:chOff x="250825" y="1772816"/>
            <a:chExt cx="8596313" cy="938008"/>
          </a:xfrm>
        </p:grpSpPr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xmlns="" id="{659890A4-7B04-44CD-B591-0373141512F0}"/>
                </a:ext>
              </a:extLst>
            </p:cNvPr>
            <p:cNvSpPr/>
            <p:nvPr/>
          </p:nvSpPr>
          <p:spPr bwMode="auto">
            <a:xfrm>
              <a:off x="250825" y="1772816"/>
              <a:ext cx="8596313" cy="938008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 w="9525" cap="sq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eaLnBrk="1" hangingPunct="1">
                <a:defRPr/>
              </a:pPr>
              <a:endParaRPr lang="ru-RU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165" name="TextBox 1">
              <a:extLst>
                <a:ext uri="{FF2B5EF4-FFF2-40B4-BE49-F238E27FC236}">
                  <a16:creationId xmlns:a16="http://schemas.microsoft.com/office/drawing/2014/main" xmlns="" id="{DC2A344C-02F0-45BD-9AAB-410C487735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59632" y="1925319"/>
              <a:ext cx="7557342" cy="727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600" b="1">
                  <a:solidFill>
                    <a:srgbClr val="FF0000"/>
                  </a:solidFill>
                </a:rPr>
                <a:t>ТЕХНИЧЕСКОЕ ДИАГНОСТИРОВАНИЕ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600" b="1"/>
                <a:t>ТЕХНИЧЕСКИХ УСТРОЙСТВ</a:t>
              </a:r>
              <a:endParaRPr lang="ru-RU" altLang="ru-RU" sz="1600" b="1">
                <a:solidFill>
                  <a:srgbClr val="FF0000"/>
                </a:solidFill>
              </a:endParaRPr>
            </a:p>
          </p:txBody>
        </p:sp>
      </p:grpSp>
      <p:sp>
        <p:nvSpPr>
          <p:cNvPr id="25" name="Штриховая стрелка вправо 24">
            <a:extLst>
              <a:ext uri="{FF2B5EF4-FFF2-40B4-BE49-F238E27FC236}">
                <a16:creationId xmlns:a16="http://schemas.microsoft.com/office/drawing/2014/main" xmlns="" id="{03677CFE-E4E0-43CD-B03C-49CE59A59ED2}"/>
              </a:ext>
            </a:extLst>
          </p:cNvPr>
          <p:cNvSpPr/>
          <p:nvPr/>
        </p:nvSpPr>
        <p:spPr bwMode="auto">
          <a:xfrm>
            <a:off x="2567484" y="2131024"/>
            <a:ext cx="935037" cy="427037"/>
          </a:xfrm>
          <a:prstGeom prst="stripedRightArrow">
            <a:avLst/>
          </a:prstGeom>
          <a:solidFill>
            <a:srgbClr val="00B050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ru-RU">
              <a:latin typeface="Arial" charset="0"/>
            </a:endParaRPr>
          </a:p>
        </p:txBody>
      </p:sp>
      <p:sp>
        <p:nvSpPr>
          <p:cNvPr id="6158" name="TextBox 5">
            <a:extLst>
              <a:ext uri="{FF2B5EF4-FFF2-40B4-BE49-F238E27FC236}">
                <a16:creationId xmlns:a16="http://schemas.microsoft.com/office/drawing/2014/main" xmlns="" id="{2812CC47-6170-42FD-9DEC-06899B342C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4670" y="2905724"/>
            <a:ext cx="8235950" cy="204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1" algn="just">
              <a:spcBef>
                <a:spcPts val="600"/>
              </a:spcBef>
              <a:buNone/>
            </a:pPr>
            <a:r>
              <a:rPr lang="ru-RU" altLang="ru-RU" sz="1600" b="1"/>
              <a:t>Введение нового вида деятельности в области промышленной безопасности – технического диагностирования технических устройств</a:t>
            </a:r>
          </a:p>
          <a:p>
            <a:pPr marL="0" lvl="1" algn="just">
              <a:spcBef>
                <a:spcPts val="600"/>
              </a:spcBef>
              <a:buNone/>
            </a:pPr>
            <a:r>
              <a:rPr lang="ru-RU" altLang="ru-RU" sz="1600"/>
              <a:t>Порядок принятия решения о продлении сроков эксплуатации технических устройств с учетом результатов технического диагностирования</a:t>
            </a:r>
          </a:p>
          <a:p>
            <a:pPr marL="0" lvl="1" algn="just">
              <a:spcBef>
                <a:spcPts val="600"/>
              </a:spcBef>
              <a:buNone/>
            </a:pPr>
            <a:r>
              <a:rPr lang="ru-RU" altLang="ru-RU" sz="1600"/>
              <a:t>Требования к техническому диагностирования</a:t>
            </a:r>
          </a:p>
          <a:p>
            <a:pPr marL="0" lvl="1" algn="just">
              <a:spcBef>
                <a:spcPts val="600"/>
              </a:spcBef>
              <a:buNone/>
            </a:pPr>
            <a:r>
              <a:rPr lang="ru-RU" altLang="ru-RU" sz="1600"/>
              <a:t>Требования к квалификации диагностов – в соответствии с профессиональными стандартами</a:t>
            </a:r>
          </a:p>
        </p:txBody>
      </p:sp>
      <p:sp>
        <p:nvSpPr>
          <p:cNvPr id="6159" name="Блок-схема: узел 27">
            <a:extLst>
              <a:ext uri="{FF2B5EF4-FFF2-40B4-BE49-F238E27FC236}">
                <a16:creationId xmlns:a16="http://schemas.microsoft.com/office/drawing/2014/main" xmlns="" id="{25F1F983-8514-4E76-B673-605BFB4BFB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9395" y="2999385"/>
            <a:ext cx="215900" cy="215900"/>
          </a:xfrm>
          <a:prstGeom prst="flowChartConnector">
            <a:avLst/>
          </a:prstGeom>
          <a:solidFill>
            <a:srgbClr val="0070C0"/>
          </a:solidFill>
          <a:ln w="9525" cap="sq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pSp>
        <p:nvGrpSpPr>
          <p:cNvPr id="6160" name="Группа 20">
            <a:extLst>
              <a:ext uri="{FF2B5EF4-FFF2-40B4-BE49-F238E27FC236}">
                <a16:creationId xmlns:a16="http://schemas.microsoft.com/office/drawing/2014/main" xmlns="" id="{09B55908-F166-4A8A-A79A-010A6B7D3A44}"/>
              </a:ext>
            </a:extLst>
          </p:cNvPr>
          <p:cNvGrpSpPr>
            <a:grpSpLocks/>
          </p:cNvGrpSpPr>
          <p:nvPr/>
        </p:nvGrpSpPr>
        <p:grpSpPr bwMode="auto">
          <a:xfrm>
            <a:off x="2505571" y="4999636"/>
            <a:ext cx="8596313" cy="754063"/>
            <a:chOff x="250825" y="1772816"/>
            <a:chExt cx="8596313" cy="938008"/>
          </a:xfrm>
        </p:grpSpPr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xmlns="" id="{A1FDB194-5E81-40DE-96C0-95703B8C248D}"/>
                </a:ext>
              </a:extLst>
            </p:cNvPr>
            <p:cNvSpPr/>
            <p:nvPr/>
          </p:nvSpPr>
          <p:spPr bwMode="auto">
            <a:xfrm>
              <a:off x="250825" y="1772816"/>
              <a:ext cx="8596313" cy="938008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 w="9525" cap="sq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eaLnBrk="1" hangingPunct="1">
                <a:defRPr/>
              </a:pPr>
              <a:endParaRPr lang="ru-RU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163" name="TextBox 1">
              <a:extLst>
                <a:ext uri="{FF2B5EF4-FFF2-40B4-BE49-F238E27FC236}">
                  <a16:creationId xmlns:a16="http://schemas.microsoft.com/office/drawing/2014/main" xmlns="" id="{8AAA389F-62EF-4F48-99C6-7376DC616C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59632" y="1925319"/>
              <a:ext cx="7557342" cy="727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600" b="1">
                  <a:solidFill>
                    <a:srgbClr val="FF0000"/>
                  </a:solidFill>
                </a:rPr>
                <a:t>ОБСЛЕДОВАНИЕ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600" b="1"/>
                <a:t>ЗДАНИЙ И СООРУЖЕНИЙ</a:t>
              </a:r>
              <a:endParaRPr lang="ru-RU" altLang="ru-RU" sz="1600" b="1">
                <a:solidFill>
                  <a:srgbClr val="FF0000"/>
                </a:solidFill>
              </a:endParaRPr>
            </a:p>
          </p:txBody>
        </p:sp>
      </p:grpSp>
      <p:sp>
        <p:nvSpPr>
          <p:cNvPr id="29" name="Штриховая стрелка вправо 28">
            <a:extLst>
              <a:ext uri="{FF2B5EF4-FFF2-40B4-BE49-F238E27FC236}">
                <a16:creationId xmlns:a16="http://schemas.microsoft.com/office/drawing/2014/main" xmlns="" id="{69CF8FA3-B406-474E-BBF6-F53F92BDE3DC}"/>
              </a:ext>
            </a:extLst>
          </p:cNvPr>
          <p:cNvSpPr/>
          <p:nvPr/>
        </p:nvSpPr>
        <p:spPr bwMode="auto">
          <a:xfrm>
            <a:off x="2578595" y="5047260"/>
            <a:ext cx="935038" cy="427038"/>
          </a:xfrm>
          <a:prstGeom prst="stripedRightArrow">
            <a:avLst/>
          </a:prstGeom>
          <a:solidFill>
            <a:srgbClr val="00B050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ru-RU">
              <a:latin typeface="Arial" charset="0"/>
            </a:endParaRPr>
          </a:p>
        </p:txBody>
      </p:sp>
      <p:sp>
        <p:nvSpPr>
          <p:cNvPr id="23" name="Номер слайда 3">
            <a:extLst>
              <a:ext uri="{FF2B5EF4-FFF2-40B4-BE49-F238E27FC236}">
                <a16:creationId xmlns:a16="http://schemas.microsoft.com/office/drawing/2014/main" xmlns="" id="{B0476F18-915B-4AE9-8689-B331C22B9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3025" y="635699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1800" b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pPr/>
              <a:t>30</a:t>
            </a:fld>
            <a:endParaRPr lang="en-US" sz="1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Line 2">
            <a:extLst>
              <a:ext uri="{FF2B5EF4-FFF2-40B4-BE49-F238E27FC236}">
                <a16:creationId xmlns:a16="http://schemas.microsoft.com/office/drawing/2014/main" xmlns="" id="{7347B6A2-4098-42A4-BE83-982CDC9BB01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54510" y="717549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7175" name="Группа 1">
            <a:extLst>
              <a:ext uri="{FF2B5EF4-FFF2-40B4-BE49-F238E27FC236}">
                <a16:creationId xmlns:a16="http://schemas.microsoft.com/office/drawing/2014/main" xmlns="" id="{4EF4028A-77F1-44CA-B17C-1FFCF1EFA696}"/>
              </a:ext>
            </a:extLst>
          </p:cNvPr>
          <p:cNvGrpSpPr>
            <a:grpSpLocks/>
          </p:cNvGrpSpPr>
          <p:nvPr/>
        </p:nvGrpSpPr>
        <p:grpSpPr bwMode="auto">
          <a:xfrm>
            <a:off x="2605336" y="846137"/>
            <a:ext cx="8596313" cy="642938"/>
            <a:chOff x="250825" y="1772816"/>
            <a:chExt cx="8596313" cy="641423"/>
          </a:xfrm>
        </p:grpSpPr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xmlns="" id="{9E218AE3-4E36-4809-BD2A-C0AA92E3EB7F}"/>
                </a:ext>
              </a:extLst>
            </p:cNvPr>
            <p:cNvSpPr/>
            <p:nvPr/>
          </p:nvSpPr>
          <p:spPr bwMode="auto">
            <a:xfrm>
              <a:off x="250825" y="1772816"/>
              <a:ext cx="8596313" cy="641423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 w="9525" cap="sq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eaLnBrk="1" hangingPunct="1">
                <a:defRPr/>
              </a:pPr>
              <a:endParaRPr lang="ru-RU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190" name="TextBox 1">
              <a:extLst>
                <a:ext uri="{FF2B5EF4-FFF2-40B4-BE49-F238E27FC236}">
                  <a16:creationId xmlns:a16="http://schemas.microsoft.com/office/drawing/2014/main" xmlns="" id="{6C0E5037-DEFF-4C0F-8534-2F35367838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35822" y="1788402"/>
              <a:ext cx="7584329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600" b="1">
                  <a:solidFill>
                    <a:srgbClr val="FF0000"/>
                  </a:solidFill>
                </a:rPr>
                <a:t>КОНТРОЛЬ ЗА СОБЛЮДЕНИЕМ ТРЕБОВАНИЙ </a:t>
              </a:r>
              <a:r>
                <a:rPr lang="ru-RU" altLang="ru-RU" sz="1600" b="1"/>
                <a:t>В ОБЛАСТИ ПРОМЫШЛЕННОЙ БЕЗОПАСНОСТИ</a:t>
              </a:r>
            </a:p>
          </p:txBody>
        </p:sp>
      </p:grpSp>
      <p:sp>
        <p:nvSpPr>
          <p:cNvPr id="7176" name="TextBox 5">
            <a:extLst>
              <a:ext uri="{FF2B5EF4-FFF2-40B4-BE49-F238E27FC236}">
                <a16:creationId xmlns:a16="http://schemas.microsoft.com/office/drawing/2014/main" xmlns="" id="{0811B101-C0DA-44C2-917E-B41EA508C0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1573" y="1503362"/>
            <a:ext cx="8235950" cy="233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1" algn="just">
              <a:spcBef>
                <a:spcPts val="600"/>
              </a:spcBef>
              <a:buNone/>
            </a:pPr>
            <a:r>
              <a:rPr lang="ru-RU" altLang="ru-RU" sz="1600" b="1"/>
              <a:t>Создание правового механизма перераспределения проверочных мероприятий и форм государственного контроля в области промышленной безопасности</a:t>
            </a:r>
          </a:p>
          <a:p>
            <a:pPr marL="0" lvl="1" algn="just">
              <a:spcBef>
                <a:spcPct val="0"/>
              </a:spcBef>
              <a:buNone/>
            </a:pPr>
            <a:r>
              <a:rPr lang="ru-RU" altLang="ru-RU" sz="1400"/>
              <a:t>Точное разграничение полномочий федеральных органов исполнительной власти</a:t>
            </a:r>
          </a:p>
          <a:p>
            <a:pPr marL="0" lvl="1" algn="just">
              <a:spcBef>
                <a:spcPct val="0"/>
              </a:spcBef>
              <a:buNone/>
            </a:pPr>
            <a:r>
              <a:rPr lang="ru-RU" altLang="ru-RU" sz="1400"/>
              <a:t>Дистанционный контроль</a:t>
            </a:r>
          </a:p>
          <a:p>
            <a:pPr marL="0" lvl="1" algn="just">
              <a:spcBef>
                <a:spcPct val="0"/>
              </a:spcBef>
              <a:buNone/>
            </a:pPr>
            <a:r>
              <a:rPr lang="ru-RU" altLang="ru-RU" sz="1400"/>
              <a:t>Электронные формы предоставления отчетности</a:t>
            </a:r>
          </a:p>
          <a:p>
            <a:pPr marL="0" lvl="1" algn="just">
              <a:spcBef>
                <a:spcPct val="0"/>
              </a:spcBef>
              <a:buNone/>
            </a:pPr>
            <a:r>
              <a:rPr lang="ru-RU" altLang="ru-RU" sz="1400"/>
              <a:t>Аудит промышленной безопасности. Возможность учета результатов аудита промышленной безопасности при формировании ежегодного плана проверок, а так же подготовки рекомендаций по устранению нарушений требований промышленной безопасности без проведения надзорных мероприятий и назначения санкций за их нарушение</a:t>
            </a:r>
          </a:p>
        </p:txBody>
      </p:sp>
      <p:sp>
        <p:nvSpPr>
          <p:cNvPr id="3" name="Штриховая стрелка вправо 2">
            <a:extLst>
              <a:ext uri="{FF2B5EF4-FFF2-40B4-BE49-F238E27FC236}">
                <a16:creationId xmlns:a16="http://schemas.microsoft.com/office/drawing/2014/main" xmlns="" id="{0B4E2DBA-460F-49FB-A8C1-C3CF44AD9217}"/>
              </a:ext>
            </a:extLst>
          </p:cNvPr>
          <p:cNvSpPr/>
          <p:nvPr/>
        </p:nvSpPr>
        <p:spPr bwMode="auto">
          <a:xfrm>
            <a:off x="2678360" y="893762"/>
            <a:ext cx="935038" cy="427038"/>
          </a:xfrm>
          <a:prstGeom prst="stripedRightArrow">
            <a:avLst/>
          </a:prstGeom>
          <a:solidFill>
            <a:srgbClr val="00B050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ru-RU">
              <a:latin typeface="Arial" charset="0"/>
            </a:endParaRPr>
          </a:p>
        </p:txBody>
      </p:sp>
      <p:sp>
        <p:nvSpPr>
          <p:cNvPr id="7178" name="Блок-схема: узел 3">
            <a:extLst>
              <a:ext uri="{FF2B5EF4-FFF2-40B4-BE49-F238E27FC236}">
                <a16:creationId xmlns:a16="http://schemas.microsoft.com/office/drawing/2014/main" xmlns="" id="{44378B60-7EA6-4AEE-B894-CAA64E24D0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4235" y="1673225"/>
            <a:ext cx="215900" cy="215900"/>
          </a:xfrm>
          <a:prstGeom prst="flowChartConnector">
            <a:avLst/>
          </a:prstGeom>
          <a:solidFill>
            <a:srgbClr val="0070C0"/>
          </a:solidFill>
          <a:ln w="9525" cap="sq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pSp>
        <p:nvGrpSpPr>
          <p:cNvPr id="7179" name="Группа 20">
            <a:extLst>
              <a:ext uri="{FF2B5EF4-FFF2-40B4-BE49-F238E27FC236}">
                <a16:creationId xmlns:a16="http://schemas.microsoft.com/office/drawing/2014/main" xmlns="" id="{1DDC9E75-17A5-4D0D-B163-2B652811D2A1}"/>
              </a:ext>
            </a:extLst>
          </p:cNvPr>
          <p:cNvGrpSpPr>
            <a:grpSpLocks/>
          </p:cNvGrpSpPr>
          <p:nvPr/>
        </p:nvGrpSpPr>
        <p:grpSpPr bwMode="auto">
          <a:xfrm>
            <a:off x="2598986" y="4210050"/>
            <a:ext cx="8596313" cy="863600"/>
            <a:chOff x="250825" y="1772816"/>
            <a:chExt cx="8596313" cy="938008"/>
          </a:xfrm>
        </p:grpSpPr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xmlns="" id="{C8D99CDD-7A61-404D-986D-14C39A8F433F}"/>
                </a:ext>
              </a:extLst>
            </p:cNvPr>
            <p:cNvSpPr/>
            <p:nvPr/>
          </p:nvSpPr>
          <p:spPr bwMode="auto">
            <a:xfrm>
              <a:off x="250825" y="1772816"/>
              <a:ext cx="8596313" cy="938008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 w="9525" cap="sq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eaLnBrk="1" hangingPunct="1">
                <a:defRPr/>
              </a:pPr>
              <a:endParaRPr lang="ru-RU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188" name="TextBox 1">
              <a:extLst>
                <a:ext uri="{FF2B5EF4-FFF2-40B4-BE49-F238E27FC236}">
                  <a16:creationId xmlns:a16="http://schemas.microsoft.com/office/drawing/2014/main" xmlns="" id="{92496890-6273-4B72-9955-868FF31AB2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59632" y="1925319"/>
              <a:ext cx="7557342" cy="635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600" b="1">
                  <a:solidFill>
                    <a:srgbClr val="FF0000"/>
                  </a:solidFill>
                </a:rPr>
                <a:t> ОТВЕТСТВЕННОСТЬ ЗА НАРУШЕНИЕ ЗАКОНОДАТЕЛЬСТВА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600" b="1"/>
                <a:t>В ОБЛАСТИ ПРОМЫШЛЕННОЙ БЕЗОПАСНОСТИ</a:t>
              </a:r>
            </a:p>
          </p:txBody>
        </p:sp>
      </p:grpSp>
      <p:sp>
        <p:nvSpPr>
          <p:cNvPr id="25" name="Штриховая стрелка вправо 24">
            <a:extLst>
              <a:ext uri="{FF2B5EF4-FFF2-40B4-BE49-F238E27FC236}">
                <a16:creationId xmlns:a16="http://schemas.microsoft.com/office/drawing/2014/main" xmlns="" id="{BD79BFC6-D0A2-4797-9420-471889AC9829}"/>
              </a:ext>
            </a:extLst>
          </p:cNvPr>
          <p:cNvSpPr/>
          <p:nvPr/>
        </p:nvSpPr>
        <p:spPr bwMode="auto">
          <a:xfrm>
            <a:off x="2672010" y="4257676"/>
            <a:ext cx="935038" cy="427037"/>
          </a:xfrm>
          <a:prstGeom prst="stripedRightArrow">
            <a:avLst/>
          </a:prstGeom>
          <a:solidFill>
            <a:srgbClr val="00B050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ru-RU">
              <a:latin typeface="Arial" charset="0"/>
            </a:endParaRPr>
          </a:p>
        </p:txBody>
      </p:sp>
      <p:sp>
        <p:nvSpPr>
          <p:cNvPr id="29" name="Rectangle 3">
            <a:extLst>
              <a:ext uri="{FF2B5EF4-FFF2-40B4-BE49-F238E27FC236}">
                <a16:creationId xmlns:a16="http://schemas.microsoft.com/office/drawing/2014/main" xmlns="" id="{D58A724E-B720-4804-BFAF-E6D6896C7D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1686" y="-16778"/>
            <a:ext cx="8424863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ru-RU" sz="1400" b="1" cap="all" dirty="0">
                <a:solidFill>
                  <a:srgbClr val="0066FF"/>
                </a:solidFill>
                <a:cs typeface="Arial" panose="020B0604020202020204" pitchFamily="34" charset="0"/>
              </a:rPr>
              <a:t>концепция проекта ФЕДЕРАЛЬНОГО ЗАКОНА «О промышленной безопасности»</a:t>
            </a:r>
          </a:p>
        </p:txBody>
      </p:sp>
      <p:grpSp>
        <p:nvGrpSpPr>
          <p:cNvPr id="7182" name="Группа 31">
            <a:extLst>
              <a:ext uri="{FF2B5EF4-FFF2-40B4-BE49-F238E27FC236}">
                <a16:creationId xmlns:a16="http://schemas.microsoft.com/office/drawing/2014/main" xmlns="" id="{6026959D-59A4-498D-8175-813731E31779}"/>
              </a:ext>
            </a:extLst>
          </p:cNvPr>
          <p:cNvGrpSpPr>
            <a:grpSpLocks/>
          </p:cNvGrpSpPr>
          <p:nvPr/>
        </p:nvGrpSpPr>
        <p:grpSpPr bwMode="auto">
          <a:xfrm>
            <a:off x="2611686" y="5232401"/>
            <a:ext cx="8596313" cy="617537"/>
            <a:chOff x="250825" y="1772816"/>
            <a:chExt cx="8596313" cy="938008"/>
          </a:xfrm>
        </p:grpSpPr>
        <p:sp>
          <p:nvSpPr>
            <p:cNvPr id="33" name="Прямоугольник 32">
              <a:extLst>
                <a:ext uri="{FF2B5EF4-FFF2-40B4-BE49-F238E27FC236}">
                  <a16:creationId xmlns:a16="http://schemas.microsoft.com/office/drawing/2014/main" xmlns="" id="{69AD23A3-E442-4804-B73C-37472A38A6A9}"/>
                </a:ext>
              </a:extLst>
            </p:cNvPr>
            <p:cNvSpPr/>
            <p:nvPr/>
          </p:nvSpPr>
          <p:spPr bwMode="auto">
            <a:xfrm>
              <a:off x="250825" y="1772816"/>
              <a:ext cx="8596313" cy="938008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 w="9525" cap="sq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eaLnBrk="1" hangingPunct="1">
                <a:defRPr/>
              </a:pPr>
              <a:endParaRPr lang="ru-RU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186" name="TextBox 1">
              <a:extLst>
                <a:ext uri="{FF2B5EF4-FFF2-40B4-BE49-F238E27FC236}">
                  <a16:creationId xmlns:a16="http://schemas.microsoft.com/office/drawing/2014/main" xmlns="" id="{9D043E21-BFC8-4890-A0E1-9655E4F44F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31950" y="2033292"/>
              <a:ext cx="7557342" cy="514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600" b="1">
                  <a:solidFill>
                    <a:srgbClr val="FF0000"/>
                  </a:solidFill>
                </a:rPr>
                <a:t> ЗАКЛЮЧИТЕЛЬНЫЕ И ПЕРЕХОДНЫЕ ПОЛОЖЕНИЯ</a:t>
              </a:r>
            </a:p>
          </p:txBody>
        </p:sp>
      </p:grpSp>
      <p:sp>
        <p:nvSpPr>
          <p:cNvPr id="35" name="Штриховая стрелка вправо 34">
            <a:extLst>
              <a:ext uri="{FF2B5EF4-FFF2-40B4-BE49-F238E27FC236}">
                <a16:creationId xmlns:a16="http://schemas.microsoft.com/office/drawing/2014/main" xmlns="" id="{F7D60A80-E4CA-4E8E-A3A9-20339AA7806C}"/>
              </a:ext>
            </a:extLst>
          </p:cNvPr>
          <p:cNvSpPr/>
          <p:nvPr/>
        </p:nvSpPr>
        <p:spPr bwMode="auto">
          <a:xfrm>
            <a:off x="2684711" y="5278437"/>
            <a:ext cx="936625" cy="427038"/>
          </a:xfrm>
          <a:prstGeom prst="stripedRightArrow">
            <a:avLst/>
          </a:prstGeom>
          <a:solidFill>
            <a:srgbClr val="00B050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ru-RU">
              <a:latin typeface="Arial" charset="0"/>
            </a:endParaRPr>
          </a:p>
        </p:txBody>
      </p:sp>
      <p:sp>
        <p:nvSpPr>
          <p:cNvPr id="7184" name="Прямоугольник 5">
            <a:extLst>
              <a:ext uri="{FF2B5EF4-FFF2-40B4-BE49-F238E27FC236}">
                <a16:creationId xmlns:a16="http://schemas.microsoft.com/office/drawing/2014/main" xmlns="" id="{2E6F953F-93BF-4F01-97B4-5CB70BA9B0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3485" y="5942013"/>
            <a:ext cx="81740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1400"/>
              <a:t>Переходный период</a:t>
            </a:r>
          </a:p>
        </p:txBody>
      </p:sp>
      <p:sp>
        <p:nvSpPr>
          <p:cNvPr id="21" name="Номер слайда 3">
            <a:extLst>
              <a:ext uri="{FF2B5EF4-FFF2-40B4-BE49-F238E27FC236}">
                <a16:creationId xmlns:a16="http://schemas.microsoft.com/office/drawing/2014/main" xmlns="" id="{521FCB96-F64F-4F42-A493-80608EAD1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3025" y="635699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1800" b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pPr/>
              <a:t>31</a:t>
            </a:fld>
            <a:endParaRPr lang="en-US" sz="1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5627" y="222142"/>
            <a:ext cx="9962980" cy="622516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 dirty="0"/>
              <a:t>Динамика аварийности и смертельного травматизма на ОПО за 1995-2018 годы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503025" y="635699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1800" b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pPr/>
              <a:t>32</a:t>
            </a:fld>
            <a:endParaRPr lang="en-US" sz="1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5469"/>
            <a:ext cx="678991" cy="7958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68" y="101600"/>
            <a:ext cx="680275" cy="863600"/>
          </a:xfrm>
          <a:prstGeom prst="rect">
            <a:avLst/>
          </a:prstGeom>
        </p:spPr>
      </p:pic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6697311"/>
              </p:ext>
            </p:extLst>
          </p:nvPr>
        </p:nvGraphicFramePr>
        <p:xfrm>
          <a:off x="1815627" y="825199"/>
          <a:ext cx="9962980" cy="54310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325951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0448" y="2833009"/>
            <a:ext cx="10018713" cy="1510392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4400" dirty="0"/>
              <a:t>Спасибо за внимание!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5469"/>
            <a:ext cx="678991" cy="79586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68" y="101600"/>
            <a:ext cx="680275" cy="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253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503025" y="635699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1800" b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pPr/>
              <a:t>4</a:t>
            </a:fld>
            <a:endParaRPr lang="en-US" sz="1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79674" y="600652"/>
            <a:ext cx="9995392" cy="3476048"/>
          </a:xfr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vert="horz" lIns="91440" tIns="45720" rIns="91440" bIns="45720" rtlCol="0" anchor="t">
            <a:normAutofit/>
          </a:bodyPr>
          <a:lstStyle/>
          <a:p>
            <a:pPr marL="0" indent="539750" algn="just">
              <a:buNone/>
            </a:pP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 2003 г. полностью изменена ст. 6 Закона, которая в первоначальной редакции называлась «Лицензирование деятельности в области промышленной безопасности», а после внесения изменений стала называться «Деятельность в области промышленной безопасности». Такие поправки связаны с существенным сокращением лицензируемых видов деятельности в области промышленной безопасности.</a:t>
            </a:r>
            <a:endParaRPr lang="en-US" altLang="ru-RU" sz="1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539750" algn="just">
              <a:buNone/>
            </a:pPr>
            <a:endParaRPr lang="ru-RU" altLang="ru-RU" sz="1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539750" algn="just">
              <a:buNone/>
            </a:pP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Перестали подлежать лицензированию виды деятельности по проектированию и строительству ОПО, по изготовлению, монтажу и ремонту технических устройств, применяемых на ОПО, а также по подготовке и переподготовке по промышленной безопасности работников организаций, связанных с эксплуатацией ОПО.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5469"/>
            <a:ext cx="678991" cy="7958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68" y="101600"/>
            <a:ext cx="680275" cy="8636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2F668E9-6099-4603-9291-DA65A5DF7E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9749" y="4189931"/>
            <a:ext cx="1493693" cy="2053828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AF7867AD-B9AC-4DE9-8036-3983DC495887}"/>
              </a:ext>
            </a:extLst>
          </p:cNvPr>
          <p:cNvSpPr/>
          <p:nvPr/>
        </p:nvSpPr>
        <p:spPr>
          <a:xfrm>
            <a:off x="1679673" y="4757385"/>
            <a:ext cx="7092851" cy="923330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vert="horz" lIns="91440" tIns="45720" rIns="91440" bIns="45720" rtlCol="0" anchor="t">
            <a:normAutofit/>
          </a:bodyPr>
          <a:lstStyle/>
          <a:p>
            <a:pPr indent="539750" algn="just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ru-RU" altLang="ru-RU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Все эти новеллы связаны с принятием </a:t>
            </a:r>
            <a:r>
              <a:rPr lang="ru-RU" altLang="ru-RU" b="1" dirty="0">
                <a:solidFill>
                  <a:srgbClr val="C00000"/>
                </a:solidFill>
              </a:rPr>
              <a:t>Федерального закона от 8 августа 2001 г. № 128-ФЗ «О лицензировании отдельных видов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3226417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503025" y="635699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1800" b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pPr/>
              <a:t>5</a:t>
            </a:fld>
            <a:endParaRPr lang="en-US" sz="1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69712" y="1236135"/>
            <a:ext cx="8026738" cy="4069289"/>
          </a:xfrm>
        </p:spPr>
        <p:txBody>
          <a:bodyPr>
            <a:noAutofit/>
          </a:bodyPr>
          <a:lstStyle/>
          <a:p>
            <a:pPr marL="0" indent="625475" algn="just">
              <a:spcBef>
                <a:spcPct val="0"/>
              </a:spcBef>
              <a:spcAft>
                <a:spcPts val="0"/>
              </a:spcAft>
              <a:buNone/>
            </a:pP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К следующему резонансному изменению — сокращению объектов ЭПБ — привело принятие </a:t>
            </a:r>
            <a:r>
              <a:rPr lang="ru-RU" altLang="ru-RU" sz="1800" b="1" dirty="0">
                <a:solidFill>
                  <a:srgbClr val="C00000"/>
                </a:solidFill>
              </a:rPr>
              <a:t>Федерального закона от 18 декабря 2006 г. №232-ФЗ «О внесении изменений в Градостроительный кодекс Российской Федерации и отдельные законодательные акты Российской Федерации.</a:t>
            </a: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endParaRPr lang="en-US" altLang="ru-RU" sz="1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625475" algn="just">
              <a:spcBef>
                <a:spcPct val="0"/>
              </a:spcBef>
              <a:spcAft>
                <a:spcPts val="0"/>
              </a:spcAft>
              <a:buNone/>
            </a:pPr>
            <a:endParaRPr lang="ru-RU" altLang="ru-RU" sz="1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625475" algn="just">
              <a:spcBef>
                <a:spcPct val="0"/>
              </a:spcBef>
              <a:spcAft>
                <a:spcPts val="0"/>
              </a:spcAft>
              <a:buNone/>
            </a:pP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 момента вступления его в силу проектная документация на строительство и реконструкцию ОПО, а также декларация промышленной безопасности (ДПБ) в составе проектной документации на строительство и реконструкцию стали подлежать государственной экспертизе проектной документации, в Законе </a:t>
            </a:r>
            <a:r>
              <a:rPr lang="ru-RU" altLang="ru-RU" sz="1800" b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появилась новая статья 16.1 «Государственный надзор при строительстве, реконструкции, капитальном ремонте опасных производственных объектов».</a:t>
            </a:r>
            <a:endParaRPr lang="ru-RU" altLang="ru-RU" sz="1800" u="sng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5469"/>
            <a:ext cx="678991" cy="7958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68" y="101600"/>
            <a:ext cx="680275" cy="8636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A15E3D0-B8B3-402C-9979-BF9F79EE22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49204" y="2007977"/>
            <a:ext cx="1456508" cy="2331301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3413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503025" y="635699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1800" b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pPr/>
              <a:t>6</a:t>
            </a:fld>
            <a:endParaRPr lang="en-US" sz="1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96920" y="1723378"/>
            <a:ext cx="8090005" cy="3108782"/>
          </a:xfrm>
        </p:spPr>
        <p:txBody>
          <a:bodyPr>
            <a:noAutofit/>
          </a:bodyPr>
          <a:lstStyle/>
          <a:p>
            <a:pPr marL="0" indent="625475" algn="just">
              <a:spcBef>
                <a:spcPct val="0"/>
              </a:spcBef>
              <a:spcAft>
                <a:spcPts val="0"/>
              </a:spcAft>
              <a:buNone/>
            </a:pP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Очередная веха в истории развития законодательства по промышленной безопасности связана с принятием </a:t>
            </a:r>
            <a:r>
              <a:rPr lang="ru-RU" altLang="ru-RU" sz="1800" b="1" dirty="0">
                <a:solidFill>
                  <a:srgbClr val="C00000"/>
                </a:solidFill>
              </a:rPr>
              <a:t>Федерального закона от 27 июля 2010 г. №225-ФЗ «Об обязательном страховании гражданской ответственности владельца опасного объекта за причинение вреда в результате аварии на опасном объекте». </a:t>
            </a:r>
            <a:endParaRPr lang="en-US" altLang="ru-RU" sz="1800" b="1" dirty="0">
              <a:solidFill>
                <a:srgbClr val="C00000"/>
              </a:solidFill>
            </a:endParaRPr>
          </a:p>
          <a:p>
            <a:pPr marL="0" indent="625475" algn="just">
              <a:spcBef>
                <a:spcPct val="0"/>
              </a:spcBef>
              <a:spcAft>
                <a:spcPts val="0"/>
              </a:spcAft>
              <a:buNone/>
            </a:pPr>
            <a:endParaRPr lang="ru-RU" altLang="ru-RU" sz="1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625475" algn="just">
              <a:spcBef>
                <a:spcPct val="0"/>
              </a:spcBef>
              <a:spcAft>
                <a:spcPts val="0"/>
              </a:spcAft>
              <a:buNone/>
            </a:pP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 результате изменений в Законе все нормы по страхованию гражданской ответственности за причинение вреда при эксплуатации ОПО заменены на отсылочную норму к федеральному закону. Также Закон стал распространяться не только на юридических лиц, но и на индивидуальных предпринимателей, эксплуатирующих ОПО.</a:t>
            </a:r>
            <a:endParaRPr lang="ru-RU" altLang="ru-RU" sz="18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5469"/>
            <a:ext cx="678991" cy="7958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68" y="101600"/>
            <a:ext cx="680275" cy="8636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73E50B8-F942-4E1B-B6D1-40224FA294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4239" y="1858544"/>
            <a:ext cx="2051706" cy="283845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2763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503025" y="635699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1800" b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pPr/>
              <a:t>7</a:t>
            </a:fld>
            <a:endParaRPr lang="en-US" sz="1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66423" y="1631973"/>
            <a:ext cx="7368377" cy="3108782"/>
          </a:xfrm>
        </p:spPr>
        <p:txBody>
          <a:bodyPr>
            <a:noAutofit/>
          </a:bodyPr>
          <a:lstStyle/>
          <a:p>
            <a:pPr marL="0" indent="625475" algn="just">
              <a:spcBef>
                <a:spcPct val="0"/>
              </a:spcBef>
              <a:spcAft>
                <a:spcPts val="0"/>
              </a:spcAft>
              <a:buNone/>
            </a:pP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Очень важным стал </a:t>
            </a:r>
            <a:r>
              <a:rPr lang="ru-RU" altLang="ru-RU" sz="1800" b="1" dirty="0">
                <a:solidFill>
                  <a:srgbClr val="C00000"/>
                </a:solidFill>
              </a:rPr>
              <a:t>2011</a:t>
            </a: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г., в котором </a:t>
            </a:r>
            <a:r>
              <a:rPr lang="ru-RU" altLang="ru-RU" sz="1800" b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 Закон 6 раз вносились изменения и дополнения</a:t>
            </a: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Такое бурное законотворчество обусловлено, во-первых, назревшей необходимостью разделения сфер деятельности законодательства по промышленной безопасности и законодательства по техническому регулированию, а во-вторых — необходимостью оптимизации проведения проверок и установления периодичности плановых проверок в Законе, возникшей в связи с принятием </a:t>
            </a:r>
            <a:r>
              <a:rPr lang="ru-RU" altLang="ru-RU" sz="1800" b="1" dirty="0">
                <a:solidFill>
                  <a:srgbClr val="C00000"/>
                </a:solidFill>
              </a:rPr>
              <a:t>Федерального закона от 26 декабря 2008 г. №294-ФЗ «О защите прав юридических лиц и индивидуальных предпринимателей при осуществлении государственного контроля (надзора) и муниципального контроля»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5469"/>
            <a:ext cx="678991" cy="7958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68" y="101600"/>
            <a:ext cx="680275" cy="8636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51EB21D-27ED-4B25-BE42-A934BF75A5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1310" y="1631973"/>
            <a:ext cx="2248559" cy="3108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692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503025" y="635699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1800" b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pPr/>
              <a:t>8</a:t>
            </a:fld>
            <a:endParaRPr lang="en-US" sz="1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13929" y="1346200"/>
            <a:ext cx="9995392" cy="4013199"/>
          </a:xfrm>
        </p:spPr>
        <p:txBody>
          <a:bodyPr>
            <a:noAutofit/>
          </a:bodyPr>
          <a:lstStyle/>
          <a:p>
            <a:pPr marL="0" indent="625475" algn="just">
              <a:spcBef>
                <a:spcPct val="0"/>
              </a:spcBef>
              <a:spcAft>
                <a:spcPts val="0"/>
              </a:spcAft>
              <a:buNone/>
            </a:pP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 результате внесенных изменений в Законе </a:t>
            </a:r>
            <a:r>
              <a:rPr lang="ru-RU" altLang="ru-RU" sz="1800" b="1" dirty="0">
                <a:solidFill>
                  <a:srgbClr val="C00000"/>
                </a:solidFill>
              </a:rPr>
              <a:t>появилось определение нового вида документа — федеральные нормы и правила в области промышленной безопасности (ФНП)</a:t>
            </a: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в которых предусмотрено установление требований, исключенных из сферы технического регулирования, а именно требований к деятельности в области промышленной безопасности, в том числе к работникам ОПО; к безопасности технологических процессов на ОПО, в том числе к порядку действий в случае аварии или инцидента на ОПО. </a:t>
            </a:r>
            <a:endParaRPr lang="en-US" altLang="ru-RU" sz="1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625475" algn="just">
              <a:spcBef>
                <a:spcPct val="0"/>
              </a:spcBef>
              <a:spcAft>
                <a:spcPts val="0"/>
              </a:spcAft>
              <a:buNone/>
            </a:pPr>
            <a:endParaRPr lang="ru-RU" altLang="ru-RU" sz="1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625475" algn="just">
              <a:spcBef>
                <a:spcPct val="0"/>
              </a:spcBef>
              <a:spcAft>
                <a:spcPts val="0"/>
              </a:spcAft>
              <a:buNone/>
            </a:pP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Законодатель также установил частоту проведения плановых проверок ОПО не чаще чем один раз в год (тогда как в федеральном законе </a:t>
            </a: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«О защите прав юридических лиц и индивидуальных предпринимателей при осуществлении государственного контроля (надзора) и муниципального контроля</a:t>
            </a:r>
            <a:r>
              <a:rPr lang="ru-RU" altLang="ru-RU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»  </a:t>
            </a:r>
            <a:r>
              <a:rPr lang="ru-RU" altLang="ru-RU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частота </a:t>
            </a: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проверок установлена не чаще чем один раз в три года), а для наиболее опасных объектов определен режим постоянного надзора.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5469"/>
            <a:ext cx="678991" cy="7958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68" y="101600"/>
            <a:ext cx="680275" cy="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8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503025" y="635699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1800" b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pPr/>
              <a:t>9</a:t>
            </a:fld>
            <a:endParaRPr lang="en-US" sz="1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05540" y="1409350"/>
            <a:ext cx="9995392" cy="3877058"/>
          </a:xfrm>
        </p:spPr>
        <p:txBody>
          <a:bodyPr>
            <a:noAutofit/>
          </a:bodyPr>
          <a:lstStyle/>
          <a:p>
            <a:pPr marL="0" indent="625475" algn="just">
              <a:spcBef>
                <a:spcPct val="0"/>
              </a:spcBef>
              <a:spcAft>
                <a:spcPts val="0"/>
              </a:spcAft>
              <a:buNone/>
            </a:pP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Также в </a:t>
            </a:r>
            <a:r>
              <a:rPr lang="ru-RU" altLang="ru-RU" sz="1800" b="1" dirty="0">
                <a:solidFill>
                  <a:srgbClr val="C00000"/>
                </a:solidFill>
              </a:rPr>
              <a:t>2011</a:t>
            </a: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г. Правительство Российской Федерации поручило Ростехнадзору разработать Концепцию совершенствования контрольно-надзорных и разрешительных функций и оптимизации предоставления государственных услуг, оказываемых Ростехнадзором.</a:t>
            </a:r>
            <a:endParaRPr lang="en-US" altLang="ru-RU" sz="1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625475" algn="just">
              <a:spcBef>
                <a:spcPct val="0"/>
              </a:spcBef>
              <a:spcAft>
                <a:spcPts val="0"/>
              </a:spcAft>
              <a:buNone/>
            </a:pPr>
            <a:endParaRPr lang="ru-RU" altLang="ru-RU" sz="1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625475" algn="just">
              <a:spcBef>
                <a:spcPct val="0"/>
              </a:spcBef>
              <a:spcAft>
                <a:spcPts val="0"/>
              </a:spcAft>
              <a:buNone/>
            </a:pP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Концепция была одобрена, </a:t>
            </a:r>
            <a:r>
              <a:rPr lang="ru-RU" altLang="ru-RU" sz="1800" b="1" dirty="0">
                <a:solidFill>
                  <a:srgbClr val="C00000"/>
                </a:solidFill>
              </a:rPr>
              <a:t>распоряжением Правительства Российской Федерации №1371-р</a:t>
            </a: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утвержден план ее реализации.</a:t>
            </a:r>
            <a:endParaRPr lang="en-US" altLang="ru-RU" sz="1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625475" algn="just">
              <a:spcBef>
                <a:spcPct val="0"/>
              </a:spcBef>
              <a:spcAft>
                <a:spcPts val="0"/>
              </a:spcAft>
              <a:buNone/>
            </a:pPr>
            <a:endParaRPr lang="ru-RU" altLang="ru-RU" sz="1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625475" algn="just">
              <a:spcBef>
                <a:spcPct val="0"/>
              </a:spcBef>
              <a:spcAft>
                <a:spcPts val="0"/>
              </a:spcAft>
              <a:buNone/>
            </a:pP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Значительная часть плана реализована </a:t>
            </a:r>
            <a:r>
              <a:rPr lang="ru-RU" altLang="ru-RU" sz="1800" b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Федеральным законом от 4 марта 2013 г. №22-ФЗ</a:t>
            </a:r>
            <a:r>
              <a:rPr lang="ru-RU" alt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«О внесении изменений в Федеральный закон «О промышленной безопасности опасных производственных объектов», отдельные законодательные акты Российской Федерации и о признании утратившим силу подпункта 114 пункта 1 статьи 333 части второй Налогового кодекса Российской Федерации».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5469"/>
            <a:ext cx="678991" cy="7958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68" y="101600"/>
            <a:ext cx="680275" cy="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35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1616</TotalTime>
  <Words>3157</Words>
  <Application>Microsoft Office PowerPoint</Application>
  <PresentationFormat>Произвольный</PresentationFormat>
  <Paragraphs>340</Paragraphs>
  <Slides>33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Параллакс</vt:lpstr>
      <vt:lpstr>Совершенствование законодательства в области промышленной безопасности</vt:lpstr>
      <vt:lpstr>В 2019 г. исполнится 22 года со дня принятия Федерального закона №116-ФЗ «О промышленной безопасности опасных производственных объектов»</vt:lpstr>
      <vt:lpstr>Развитие Федерального закона №116-ФЗ «О промышленной безопасности опасных производственных объектов»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Дифференциация мер обеспечения промышленной безопасности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Изменения в нормативно-правовом обеспечении ОБ ОПО</vt:lpstr>
      <vt:lpstr>Презентация PowerPoint</vt:lpstr>
      <vt:lpstr> Федеральный закон от 29.07.2018 № 271-ФЗ  "О внесении изменений в отдельные законодательные акты Российской Федерации по вопросам подтверждения компетентности работников опасных производственных объектов, гидротехнических сооружений и объектов электроэнергетики« изменения в:</vt:lpstr>
      <vt:lpstr> Реализация Федерального закона от 29.07.2018 № 271-ФЗ </vt:lpstr>
      <vt:lpstr>Единый портал тестирования</vt:lpstr>
      <vt:lpstr>Указ Президента Российской Федерации от 06.05.2018 г. № 198</vt:lpstr>
      <vt:lpstr>Указ Президента Российской Федерации от 06.05.2018 г. № 198 "Об Основах государственной политики Российской Федерации в области промышленной безопасности на период до 2025 года и дальнейшую перспективу"</vt:lpstr>
      <vt:lpstr>Распоряжение Правительства Российской Федерации от 17.09.2018 г. № 1952-р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Динамика аварийности и смертельного травматизма на ОПО за 1995-2018 годы</vt:lpstr>
      <vt:lpstr>Спасибо за внимание!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 работе Научно-технического совета Ростехнадзора в 2016 году</dc:title>
  <dc:creator>RePack by Diakov</dc:creator>
  <cp:lastModifiedBy>COMP</cp:lastModifiedBy>
  <cp:revision>160</cp:revision>
  <cp:lastPrinted>2019-02-28T12:14:52Z</cp:lastPrinted>
  <dcterms:created xsi:type="dcterms:W3CDTF">2016-12-15T11:39:01Z</dcterms:created>
  <dcterms:modified xsi:type="dcterms:W3CDTF">2019-03-05T02:20:45Z</dcterms:modified>
</cp:coreProperties>
</file>