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78" r:id="rId1"/>
  </p:sldMasterIdLst>
  <p:notesMasterIdLst>
    <p:notesMasterId r:id="rId32"/>
  </p:notesMasterIdLst>
  <p:handoutMasterIdLst>
    <p:handoutMasterId r:id="rId33"/>
  </p:handoutMasterIdLst>
  <p:sldIdLst>
    <p:sldId id="256" r:id="rId2"/>
    <p:sldId id="614" r:id="rId3"/>
    <p:sldId id="624" r:id="rId4"/>
    <p:sldId id="602" r:id="rId5"/>
    <p:sldId id="606" r:id="rId6"/>
    <p:sldId id="608" r:id="rId7"/>
    <p:sldId id="607" r:id="rId8"/>
    <p:sldId id="586" r:id="rId9"/>
    <p:sldId id="630" r:id="rId10"/>
    <p:sldId id="609" r:id="rId11"/>
    <p:sldId id="629" r:id="rId12"/>
    <p:sldId id="631" r:id="rId13"/>
    <p:sldId id="615" r:id="rId14"/>
    <p:sldId id="590" r:id="rId15"/>
    <p:sldId id="635" r:id="rId16"/>
    <p:sldId id="636" r:id="rId17"/>
    <p:sldId id="617" r:id="rId18"/>
    <p:sldId id="601" r:id="rId19"/>
    <p:sldId id="623" r:id="rId20"/>
    <p:sldId id="637" r:id="rId21"/>
    <p:sldId id="593" r:id="rId22"/>
    <p:sldId id="596" r:id="rId23"/>
    <p:sldId id="633" r:id="rId24"/>
    <p:sldId id="599" r:id="rId25"/>
    <p:sldId id="600" r:id="rId26"/>
    <p:sldId id="638" r:id="rId27"/>
    <p:sldId id="619" r:id="rId28"/>
    <p:sldId id="622" r:id="rId29"/>
    <p:sldId id="626" r:id="rId30"/>
    <p:sldId id="347" r:id="rId31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D10C0"/>
    <a:srgbClr val="6699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03" autoAdjust="0"/>
    <p:restoredTop sz="94434" autoAdjust="0"/>
  </p:normalViewPr>
  <p:slideViewPr>
    <p:cSldViewPr>
      <p:cViewPr varScale="1">
        <p:scale>
          <a:sx n="106" d="100"/>
          <a:sy n="106" d="100"/>
        </p:scale>
        <p:origin x="-177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2" d="100"/>
          <a:sy n="52" d="100"/>
        </p:scale>
        <p:origin x="2958" y="96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6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9D8694-84D6-4AA3-9DF1-204C47AFE576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3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6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6D12AC-9407-45BA-8D2C-A5A458066B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386847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6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337B3A1-89E2-4113-95E8-B9E917629307}" type="datetimeFigureOut">
              <a:rPr lang="ru-RU"/>
              <a:pPr>
                <a:defRPr/>
              </a:pPr>
              <a:t>04.03.2019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9"/>
            <a:ext cx="5438140" cy="44677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6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B8FEEBC-3E9F-4F6A-B5DC-73F95F948B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41662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8FEEBC-3E9F-4F6A-B5DC-73F95F948B12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760532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8FEEBC-3E9F-4F6A-B5DC-73F95F948B12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396071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8FEEBC-3E9F-4F6A-B5DC-73F95F948B12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43268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8FEEBC-3E9F-4F6A-B5DC-73F95F948B12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608330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>
              <a:latin typeface="Arial" panose="020B0604020202020204" pitchFamily="34" charset="0"/>
            </a:endParaRPr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8F3D9DE-F2AE-45B5-8AF7-4BF8649A7F0A}" type="slidenum">
              <a:rPr lang="ru-RU" altLang="ru-RU" smtClean="0"/>
              <a:pPr/>
              <a:t>28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18713028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06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369E267-7816-4584-B794-B6882DBAF7BE}" type="slidenum">
              <a:rPr lang="ru-RU">
                <a:latin typeface="Calibri" pitchFamily="34" charset="0"/>
                <a:cs typeface="Arial" charset="0"/>
              </a:rPr>
              <a:pPr/>
              <a:t>30</a:t>
            </a:fld>
            <a:endParaRPr lang="ru-RU"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4805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16A2B2-A343-4A96-A02D-C320251D0586}" type="datetimeFigureOut">
              <a:rPr lang="ru-RU" smtClean="0"/>
              <a:pPr>
                <a:defRPr/>
              </a:pPr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7863B9-E2AD-416F-97E4-E800C46ACCD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65CABC7-884E-4990-ADD1-27321BDC0ED5}" type="datetimeFigureOut">
              <a:rPr lang="ru-RU" smtClean="0"/>
              <a:pPr>
                <a:defRPr/>
              </a:pPr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78E5D0-D372-4C86-AAAF-8C54870FEEC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3A5E2F9-87FD-414E-8AE6-628E8892B614}" type="datetimeFigureOut">
              <a:rPr lang="ru-RU" smtClean="0"/>
              <a:pPr>
                <a:defRPr/>
              </a:pPr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091D84-BA2D-4819-91C8-A1CFEA3F448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18EF207-EF83-4DD6-9714-2B9F1F7092CF}" type="datetimeFigureOut">
              <a:rPr lang="ru-RU" smtClean="0"/>
              <a:pPr>
                <a:defRPr/>
              </a:pPr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D2D1BB-4B14-4A57-A860-41F3A75B303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727AB1E-DE7C-4DA6-AE99-2933B6E77F0F}" type="datetimeFigureOut">
              <a:rPr lang="ru-RU" smtClean="0"/>
              <a:pPr>
                <a:defRPr/>
              </a:pPr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227D5B-8B09-4609-8227-35326471D20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35B240-FACD-40DF-8F4A-939D21E7D7B7}" type="datetimeFigureOut">
              <a:rPr lang="ru-RU" smtClean="0"/>
              <a:pPr>
                <a:defRPr/>
              </a:pPr>
              <a:t>04.03.2019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54E486-B668-487A-BD77-C8573456FEC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3691B28-47FC-4E19-999D-3C04164E6D5C}" type="datetimeFigureOut">
              <a:rPr lang="ru-RU" smtClean="0"/>
              <a:pPr>
                <a:defRPr/>
              </a:pPr>
              <a:t>04.03.2019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124EF8-7AF4-4102-A51D-D5C760597AD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85D5359-D009-48B5-8339-8CA79DA3E7BB}" type="datetimeFigureOut">
              <a:rPr lang="ru-RU" smtClean="0"/>
              <a:pPr>
                <a:defRPr/>
              </a:pPr>
              <a:t>04.03.2019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A801FB-210F-472A-9F16-CE68D430F0A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DF4AEF-526B-41DF-8B25-B68CCBBA47ED}" type="datetimeFigureOut">
              <a:rPr lang="ru-RU" smtClean="0"/>
              <a:pPr>
                <a:defRPr/>
              </a:pPr>
              <a:t>04.03.2019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967520-FCE7-496E-8448-B748B915AF7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2E474D-2AA8-4A0D-8852-7CF024B0201A}" type="datetimeFigureOut">
              <a:rPr lang="ru-RU" smtClean="0"/>
              <a:pPr>
                <a:defRPr/>
              </a:pPr>
              <a:t>04.03.2019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20B375-EC28-4074-9E80-29CAF9DD3B1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1C54D43-7EB1-49E2-8B95-D9446089DA39}" type="datetimeFigureOut">
              <a:rPr lang="ru-RU" smtClean="0"/>
              <a:pPr>
                <a:defRPr/>
              </a:pPr>
              <a:t>04.03.2019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E73C3C-904C-437E-85E5-1F5D2B092EE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C23A807-0C22-4884-A404-E1883F71DFFA}" type="datetimeFigureOut">
              <a:rPr lang="ru-RU" smtClean="0"/>
              <a:pPr>
                <a:defRPr/>
              </a:pPr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D6B2B0E-5B45-48CA-B28C-33FFFCA2C8F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79" r:id="rId1"/>
    <p:sldLayoutId id="2147484280" r:id="rId2"/>
    <p:sldLayoutId id="2147484281" r:id="rId3"/>
    <p:sldLayoutId id="2147484282" r:id="rId4"/>
    <p:sldLayoutId id="2147484283" r:id="rId5"/>
    <p:sldLayoutId id="2147484284" r:id="rId6"/>
    <p:sldLayoutId id="2147484285" r:id="rId7"/>
    <p:sldLayoutId id="2147484286" r:id="rId8"/>
    <p:sldLayoutId id="2147484287" r:id="rId9"/>
    <p:sldLayoutId id="2147484288" r:id="rId10"/>
    <p:sldLayoutId id="214748428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2.jpeg"/><Relationship Id="rId4" Type="http://schemas.openxmlformats.org/officeDocument/2006/relationships/image" Target="../media/image19.png"/><Relationship Id="rId9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35.emf"/><Relationship Id="rId4" Type="http://schemas.openxmlformats.org/officeDocument/2006/relationships/image" Target="../media/image3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emf"/><Relationship Id="rId3" Type="http://schemas.openxmlformats.org/officeDocument/2006/relationships/image" Target="../media/image41.jpeg"/><Relationship Id="rId7" Type="http://schemas.openxmlformats.org/officeDocument/2006/relationships/image" Target="../media/image45.emf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emf"/><Relationship Id="rId5" Type="http://schemas.openxmlformats.org/officeDocument/2006/relationships/image" Target="../media/image43.emf"/><Relationship Id="rId4" Type="http://schemas.openxmlformats.org/officeDocument/2006/relationships/image" Target="../media/image42.jpeg"/><Relationship Id="rId9" Type="http://schemas.openxmlformats.org/officeDocument/2006/relationships/image" Target="../media/image47.e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ntr-kachestvo.ru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hyperlink" Target="mailto:kachestvo@umail.ru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772816"/>
            <a:ext cx="8136904" cy="2664296"/>
          </a:xfrm>
        </p:spPr>
        <p:txBody>
          <a:bodyPr anchor="ctr">
            <a:noAutofit/>
          </a:bodyPr>
          <a:lstStyle/>
          <a:p>
            <a:r>
              <a:rPr lang="ru-RU" sz="3200" b="1" dirty="0" smtClean="0"/>
              <a:t>Новые методы и технологии неразрушающего контроля. </a:t>
            </a:r>
            <a:br>
              <a:rPr lang="ru-RU" sz="3200" b="1" dirty="0" smtClean="0"/>
            </a:br>
            <a:r>
              <a:rPr lang="ru-RU" sz="3200" b="1" dirty="0" smtClean="0"/>
              <a:t>Опыт внедрения в России и за рубежом.</a:t>
            </a:r>
            <a:endParaRPr lang="ru-RU" sz="3200" b="1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504" y="6021288"/>
            <a:ext cx="35638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к.т.н. </a:t>
            </a:r>
            <a:r>
              <a:rPr lang="ru-RU" sz="1000" dirty="0"/>
              <a:t>ПОНОМАРЕВА И.Н</a:t>
            </a:r>
            <a:r>
              <a:rPr lang="ru-RU" sz="1000" dirty="0" smtClean="0"/>
              <a:t>.</a:t>
            </a:r>
            <a:endParaRPr lang="en-US" sz="1000" dirty="0" smtClean="0"/>
          </a:p>
          <a:p>
            <a:r>
              <a:rPr lang="ru-RU" sz="1000" dirty="0" smtClean="0"/>
              <a:t> </a:t>
            </a:r>
            <a:r>
              <a:rPr lang="ru-RU" sz="1000" dirty="0"/>
              <a:t/>
            </a:r>
            <a:br>
              <a:rPr lang="ru-RU" sz="1000" dirty="0"/>
            </a:br>
            <a:r>
              <a:rPr lang="ru-RU" sz="1000" dirty="0"/>
              <a:t>ООО «НУЦ «КАЧЕСТВО», МОСКВА, РОССИЯ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3" name="AutoShape 5"/>
          <p:cNvSpPr>
            <a:spLocks noChangeAspect="1" noChangeArrowheads="1"/>
          </p:cNvSpPr>
          <p:nvPr/>
        </p:nvSpPr>
        <p:spPr bwMode="auto">
          <a:xfrm>
            <a:off x="562600" y="400145"/>
            <a:ext cx="8100764" cy="6340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3494" name="Text Box 6"/>
          <p:cNvSpPr txBox="1">
            <a:spLocks noChangeArrowheads="1"/>
          </p:cNvSpPr>
          <p:nvPr/>
        </p:nvSpPr>
        <p:spPr bwMode="auto">
          <a:xfrm>
            <a:off x="4049713" y="275432"/>
            <a:ext cx="4867870" cy="413544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b="1" dirty="0"/>
              <a:t>Квалификационный экзамен</a:t>
            </a:r>
          </a:p>
        </p:txBody>
      </p:sp>
      <p:sp>
        <p:nvSpPr>
          <p:cNvPr id="63495" name="Text Box 7"/>
          <p:cNvSpPr txBox="1">
            <a:spLocks noChangeArrowheads="1"/>
          </p:cNvSpPr>
          <p:nvPr/>
        </p:nvSpPr>
        <p:spPr bwMode="auto">
          <a:xfrm>
            <a:off x="1022945" y="1455644"/>
            <a:ext cx="1849438" cy="6064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2000"/>
              <a:t>Общий</a:t>
            </a:r>
          </a:p>
        </p:txBody>
      </p:sp>
      <p:sp>
        <p:nvSpPr>
          <p:cNvPr id="63496" name="Text Box 8"/>
          <p:cNvSpPr txBox="1">
            <a:spLocks noChangeArrowheads="1"/>
          </p:cNvSpPr>
          <p:nvPr/>
        </p:nvSpPr>
        <p:spPr bwMode="auto">
          <a:xfrm>
            <a:off x="1026120" y="2062069"/>
            <a:ext cx="1530350" cy="8604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altLang="ru-RU" sz="1400" b="1"/>
              <a:t>Цели и задачи определения НДС</a:t>
            </a:r>
          </a:p>
        </p:txBody>
      </p:sp>
      <p:sp>
        <p:nvSpPr>
          <p:cNvPr id="63497" name="Text Box 9"/>
          <p:cNvSpPr txBox="1">
            <a:spLocks noChangeArrowheads="1"/>
          </p:cNvSpPr>
          <p:nvPr/>
        </p:nvSpPr>
        <p:spPr bwMode="auto">
          <a:xfrm>
            <a:off x="1026120" y="2917731"/>
            <a:ext cx="1530350" cy="8477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1400" b="1"/>
              <a:t>Основы соп-ротивления</a:t>
            </a:r>
          </a:p>
          <a:p>
            <a:pPr algn="ctr"/>
            <a:r>
              <a:rPr lang="ru-RU" altLang="ru-RU" sz="1400" b="1"/>
              <a:t>материалов</a:t>
            </a:r>
          </a:p>
        </p:txBody>
      </p:sp>
      <p:sp>
        <p:nvSpPr>
          <p:cNvPr id="63498" name="Text Box 10"/>
          <p:cNvSpPr txBox="1">
            <a:spLocks noChangeArrowheads="1"/>
          </p:cNvSpPr>
          <p:nvPr/>
        </p:nvSpPr>
        <p:spPr bwMode="auto">
          <a:xfrm>
            <a:off x="1026120" y="3760694"/>
            <a:ext cx="1531938" cy="90011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1400" b="1"/>
              <a:t>Влияние дефектов на НДС</a:t>
            </a:r>
          </a:p>
        </p:txBody>
      </p:sp>
      <p:sp>
        <p:nvSpPr>
          <p:cNvPr id="63499" name="Text Box 11"/>
          <p:cNvSpPr txBox="1">
            <a:spLocks noChangeArrowheads="1"/>
          </p:cNvSpPr>
          <p:nvPr/>
        </p:nvSpPr>
        <p:spPr bwMode="auto">
          <a:xfrm>
            <a:off x="1013420" y="4656044"/>
            <a:ext cx="1544638" cy="8223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1400" b="1"/>
              <a:t>Расчетные методы кон-троля НДС</a:t>
            </a:r>
          </a:p>
        </p:txBody>
      </p:sp>
      <p:sp>
        <p:nvSpPr>
          <p:cNvPr id="63500" name="Text Box 12"/>
          <p:cNvSpPr txBox="1">
            <a:spLocks noChangeArrowheads="1"/>
          </p:cNvSpPr>
          <p:nvPr/>
        </p:nvSpPr>
        <p:spPr bwMode="auto">
          <a:xfrm>
            <a:off x="2877145" y="1455644"/>
            <a:ext cx="3032125" cy="6064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2000"/>
              <a:t>Специальный</a:t>
            </a:r>
          </a:p>
        </p:txBody>
      </p:sp>
      <p:sp>
        <p:nvSpPr>
          <p:cNvPr id="63501" name="Text Box 13"/>
          <p:cNvSpPr txBox="1">
            <a:spLocks noChangeArrowheads="1"/>
          </p:cNvSpPr>
          <p:nvPr/>
        </p:nvSpPr>
        <p:spPr bwMode="auto">
          <a:xfrm>
            <a:off x="2907308" y="2295431"/>
            <a:ext cx="2101850" cy="118427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altLang="ru-RU" sz="1400" b="1"/>
              <a:t>1. Общий для всех</a:t>
            </a:r>
          </a:p>
          <a:p>
            <a:r>
              <a:rPr lang="ru-RU" altLang="ru-RU" sz="1400" b="1"/>
              <a:t>По основным по-нятиям  физичес-ких методов НДС</a:t>
            </a:r>
          </a:p>
        </p:txBody>
      </p:sp>
      <p:sp>
        <p:nvSpPr>
          <p:cNvPr id="63502" name="Text Box 14"/>
          <p:cNvSpPr txBox="1">
            <a:spLocks noChangeArrowheads="1"/>
          </p:cNvSpPr>
          <p:nvPr/>
        </p:nvSpPr>
        <p:spPr bwMode="auto">
          <a:xfrm>
            <a:off x="2907308" y="3554319"/>
            <a:ext cx="2425700" cy="10541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ru-RU" altLang="ru-RU" sz="1400" b="1"/>
              <a:t>2. Технология контроля НДС заявленными физическими мето-дами</a:t>
            </a:r>
          </a:p>
        </p:txBody>
      </p:sp>
      <p:sp>
        <p:nvSpPr>
          <p:cNvPr id="63503" name="Text Box 15"/>
          <p:cNvSpPr txBox="1">
            <a:spLocks noChangeArrowheads="1"/>
          </p:cNvSpPr>
          <p:nvPr/>
        </p:nvSpPr>
        <p:spPr bwMode="auto">
          <a:xfrm>
            <a:off x="2881908" y="4708431"/>
            <a:ext cx="2763837" cy="874713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altLang="ru-RU" sz="1400" b="1"/>
              <a:t>3. НМД по заявленным объектам ( секторам продукции)</a:t>
            </a:r>
          </a:p>
        </p:txBody>
      </p:sp>
      <p:sp>
        <p:nvSpPr>
          <p:cNvPr id="63504" name="Line 16"/>
          <p:cNvSpPr>
            <a:spLocks noChangeShapeType="1"/>
          </p:cNvSpPr>
          <p:nvPr/>
        </p:nvSpPr>
        <p:spPr bwMode="auto">
          <a:xfrm>
            <a:off x="4858345" y="2068419"/>
            <a:ext cx="0" cy="234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3505" name="Line 17"/>
          <p:cNvSpPr>
            <a:spLocks noChangeShapeType="1"/>
          </p:cNvSpPr>
          <p:nvPr/>
        </p:nvSpPr>
        <p:spPr bwMode="auto">
          <a:xfrm>
            <a:off x="5194895" y="2068419"/>
            <a:ext cx="1588" cy="1428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3506" name="Line 18"/>
          <p:cNvSpPr>
            <a:spLocks noChangeShapeType="1"/>
          </p:cNvSpPr>
          <p:nvPr/>
        </p:nvSpPr>
        <p:spPr bwMode="auto">
          <a:xfrm>
            <a:off x="5480645" y="2068419"/>
            <a:ext cx="1588" cy="2635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3507" name="Text Box 19"/>
          <p:cNvSpPr txBox="1">
            <a:spLocks noChangeArrowheads="1"/>
          </p:cNvSpPr>
          <p:nvPr/>
        </p:nvSpPr>
        <p:spPr bwMode="auto">
          <a:xfrm>
            <a:off x="5914033" y="1455644"/>
            <a:ext cx="3070225" cy="6064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2000"/>
              <a:t>Практический</a:t>
            </a:r>
          </a:p>
        </p:txBody>
      </p:sp>
      <p:sp>
        <p:nvSpPr>
          <p:cNvPr id="63508" name="Text Box 20"/>
          <p:cNvSpPr txBox="1">
            <a:spLocks noChangeArrowheads="1"/>
          </p:cNvSpPr>
          <p:nvPr/>
        </p:nvSpPr>
        <p:spPr bwMode="auto">
          <a:xfrm>
            <a:off x="5929908" y="2295431"/>
            <a:ext cx="1752600" cy="8350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altLang="ru-RU" sz="1400" b="1"/>
              <a:t>1. Разработка технологической карты</a:t>
            </a:r>
          </a:p>
        </p:txBody>
      </p:sp>
      <p:sp>
        <p:nvSpPr>
          <p:cNvPr id="63509" name="Text Box 21"/>
          <p:cNvSpPr txBox="1">
            <a:spLocks noChangeArrowheads="1"/>
          </p:cNvSpPr>
          <p:nvPr/>
        </p:nvSpPr>
        <p:spPr bwMode="auto">
          <a:xfrm>
            <a:off x="5929908" y="3203481"/>
            <a:ext cx="1985962" cy="8477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ru-RU" altLang="ru-RU" sz="1400" b="1"/>
              <a:t>Моделирование НДС пр. комплек-сы Сварка ,  Ansys </a:t>
            </a:r>
          </a:p>
        </p:txBody>
      </p:sp>
      <p:sp>
        <p:nvSpPr>
          <p:cNvPr id="63510" name="Text Box 22"/>
          <p:cNvSpPr txBox="1">
            <a:spLocks noChangeArrowheads="1"/>
          </p:cNvSpPr>
          <p:nvPr/>
        </p:nvSpPr>
        <p:spPr bwMode="auto">
          <a:xfrm>
            <a:off x="5929908" y="4151219"/>
            <a:ext cx="2297112" cy="57467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altLang="ru-RU" sz="1400" b="1"/>
              <a:t>Аналитический расчет НДС</a:t>
            </a:r>
          </a:p>
        </p:txBody>
      </p:sp>
      <p:sp>
        <p:nvSpPr>
          <p:cNvPr id="63511" name="Line 23"/>
          <p:cNvSpPr>
            <a:spLocks noChangeShapeType="1"/>
          </p:cNvSpPr>
          <p:nvPr/>
        </p:nvSpPr>
        <p:spPr bwMode="auto">
          <a:xfrm>
            <a:off x="7388820" y="2068419"/>
            <a:ext cx="12700" cy="2079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3512" name="Line 24"/>
          <p:cNvSpPr>
            <a:spLocks noChangeShapeType="1"/>
          </p:cNvSpPr>
          <p:nvPr/>
        </p:nvSpPr>
        <p:spPr bwMode="auto">
          <a:xfrm>
            <a:off x="7790458" y="2095406"/>
            <a:ext cx="1587" cy="1025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3513" name="Line 25"/>
          <p:cNvSpPr>
            <a:spLocks noChangeShapeType="1"/>
          </p:cNvSpPr>
          <p:nvPr/>
        </p:nvSpPr>
        <p:spPr bwMode="auto">
          <a:xfrm>
            <a:off x="8063508" y="2055719"/>
            <a:ext cx="0" cy="2089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3514" name="Text Box 26"/>
          <p:cNvSpPr txBox="1">
            <a:spLocks noChangeArrowheads="1"/>
          </p:cNvSpPr>
          <p:nvPr/>
        </p:nvSpPr>
        <p:spPr bwMode="auto">
          <a:xfrm>
            <a:off x="5929908" y="4838606"/>
            <a:ext cx="2544762" cy="8223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altLang="ru-RU" sz="1400" b="1"/>
              <a:t>Контроль образцов на стенде заявленными физическими методами</a:t>
            </a:r>
          </a:p>
        </p:txBody>
      </p:sp>
      <p:sp>
        <p:nvSpPr>
          <p:cNvPr id="63515" name="Line 27"/>
          <p:cNvSpPr>
            <a:spLocks noChangeShapeType="1"/>
          </p:cNvSpPr>
          <p:nvPr/>
        </p:nvSpPr>
        <p:spPr bwMode="auto">
          <a:xfrm>
            <a:off x="8309570" y="2082706"/>
            <a:ext cx="1588" cy="2686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3516" name="Line 28"/>
          <p:cNvSpPr>
            <a:spLocks noChangeShapeType="1"/>
          </p:cNvSpPr>
          <p:nvPr/>
        </p:nvSpPr>
        <p:spPr bwMode="auto">
          <a:xfrm>
            <a:off x="8569920" y="2068419"/>
            <a:ext cx="0" cy="3711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3517" name="Text Box 29"/>
          <p:cNvSpPr txBox="1">
            <a:spLocks noChangeArrowheads="1"/>
          </p:cNvSpPr>
          <p:nvPr/>
        </p:nvSpPr>
        <p:spPr bwMode="auto">
          <a:xfrm>
            <a:off x="5929908" y="5786344"/>
            <a:ext cx="2751137" cy="37941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altLang="ru-RU" sz="1400" b="1"/>
              <a:t>Сравнительный анализ</a:t>
            </a:r>
          </a:p>
        </p:txBody>
      </p:sp>
      <p:sp>
        <p:nvSpPr>
          <p:cNvPr id="63519" name="Text Box 31"/>
          <p:cNvSpPr txBox="1">
            <a:spLocks noChangeArrowheads="1"/>
          </p:cNvSpPr>
          <p:nvPr/>
        </p:nvSpPr>
        <p:spPr bwMode="auto">
          <a:xfrm>
            <a:off x="1092795" y="6341969"/>
            <a:ext cx="7824788" cy="3984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1600" b="1"/>
              <a:t>Собеседование по результатам экзамена</a:t>
            </a:r>
          </a:p>
        </p:txBody>
      </p:sp>
      <p:sp>
        <p:nvSpPr>
          <p:cNvPr id="63521" name="Line 33"/>
          <p:cNvSpPr>
            <a:spLocks noChangeShapeType="1"/>
          </p:cNvSpPr>
          <p:nvPr/>
        </p:nvSpPr>
        <p:spPr bwMode="auto">
          <a:xfrm>
            <a:off x="8815983" y="2055719"/>
            <a:ext cx="0" cy="4283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3522" name="Line 34"/>
          <p:cNvSpPr>
            <a:spLocks noChangeShapeType="1"/>
          </p:cNvSpPr>
          <p:nvPr/>
        </p:nvSpPr>
        <p:spPr bwMode="auto">
          <a:xfrm flipH="1">
            <a:off x="2073869" y="813689"/>
            <a:ext cx="2784475" cy="61655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3523" name="Line 35"/>
          <p:cNvSpPr>
            <a:spLocks noChangeShapeType="1"/>
          </p:cNvSpPr>
          <p:nvPr/>
        </p:nvSpPr>
        <p:spPr bwMode="auto">
          <a:xfrm flipH="1">
            <a:off x="4564658" y="788988"/>
            <a:ext cx="1344612" cy="65713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3524" name="Line 36"/>
          <p:cNvSpPr>
            <a:spLocks noChangeShapeType="1"/>
          </p:cNvSpPr>
          <p:nvPr/>
        </p:nvSpPr>
        <p:spPr bwMode="auto">
          <a:xfrm>
            <a:off x="6804249" y="865189"/>
            <a:ext cx="719510" cy="58093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95615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39952" y="274638"/>
            <a:ext cx="4546848" cy="850106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Форма удостоверения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7824" y="1556792"/>
            <a:ext cx="3744416" cy="5089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68057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Подзаголовок 2"/>
          <p:cNvSpPr>
            <a:spLocks/>
          </p:cNvSpPr>
          <p:nvPr/>
        </p:nvSpPr>
        <p:spPr bwMode="auto">
          <a:xfrm>
            <a:off x="349078" y="1469512"/>
            <a:ext cx="2954142" cy="515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18288"/>
          <a:lstStyle>
            <a:lvl1pPr algn="ctr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algn="ctr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algn="ctr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algn="ctr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algn="ctr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r>
              <a:rPr lang="en-US" altLang="ru-RU" sz="3200" b="1" dirty="0">
                <a:latin typeface="Times New Roman" panose="02020603050405020304" pitchFamily="18" charset="0"/>
              </a:rPr>
              <a:t>ISO </a:t>
            </a:r>
            <a:r>
              <a:rPr lang="en-US" altLang="ru-RU" sz="3200" b="1" dirty="0" smtClean="0">
                <a:latin typeface="Times New Roman" panose="02020603050405020304" pitchFamily="18" charset="0"/>
              </a:rPr>
              <a:t>9712</a:t>
            </a:r>
            <a:r>
              <a:rPr lang="ru-RU" altLang="ru-RU" sz="3200" b="1" dirty="0" smtClean="0">
                <a:latin typeface="Times New Roman" panose="02020603050405020304" pitchFamily="18" charset="0"/>
              </a:rPr>
              <a:t>:</a:t>
            </a:r>
            <a:r>
              <a:rPr lang="en-US" altLang="ru-RU" sz="3200" b="1" dirty="0" smtClean="0">
                <a:latin typeface="Times New Roman" panose="02020603050405020304" pitchFamily="18" charset="0"/>
              </a:rPr>
              <a:t>2012</a:t>
            </a:r>
            <a:endParaRPr lang="ru-RU" altLang="ru-RU" sz="3200" b="1" dirty="0">
              <a:latin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>
            <a:spLocks/>
          </p:cNvSpPr>
          <p:nvPr/>
        </p:nvSpPr>
        <p:spPr bwMode="auto">
          <a:xfrm>
            <a:off x="3853067" y="146464"/>
            <a:ext cx="4916674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18288"/>
          <a:lstStyle>
            <a:lvl1pPr algn="ctr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algn="ctr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algn="ctr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algn="ctr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algn="ctr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r>
              <a:rPr lang="ru-RU" altLang="ru-RU" sz="2400" b="1" dirty="0" smtClean="0">
                <a:latin typeface="Times New Roman" panose="02020603050405020304" pitchFamily="18" charset="0"/>
              </a:rPr>
              <a:t>Развитие ультрафиолетового метода</a:t>
            </a:r>
            <a:endParaRPr lang="ru-RU" altLang="ru-RU" sz="2400" b="1" dirty="0">
              <a:latin typeface="Times New Roman" panose="02020603050405020304" pitchFamily="18" charset="0"/>
            </a:endParaRPr>
          </a:p>
        </p:txBody>
      </p:sp>
      <p:sp>
        <p:nvSpPr>
          <p:cNvPr id="2" name="Стрелка вправо 1"/>
          <p:cNvSpPr/>
          <p:nvPr/>
        </p:nvSpPr>
        <p:spPr>
          <a:xfrm>
            <a:off x="3419797" y="2995173"/>
            <a:ext cx="270038" cy="2376264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6249364" y="2781734"/>
            <a:ext cx="270038" cy="2376264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3650965" y="3607572"/>
            <a:ext cx="218729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b="1" dirty="0" smtClean="0">
                <a:solidFill>
                  <a:schemeClr val="hlink"/>
                </a:solidFill>
              </a:rPr>
              <a:t>Прохождение аудита по УФ</a:t>
            </a:r>
          </a:p>
          <a:p>
            <a:pPr algn="ctr"/>
            <a:endParaRPr lang="ru-RU" altLang="ru-RU" b="1" dirty="0">
              <a:solidFill>
                <a:schemeClr val="hlink"/>
              </a:solidFill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5181" y="980728"/>
            <a:ext cx="2264038" cy="27409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43218" y="1740340"/>
            <a:ext cx="3600782" cy="21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6533432" y="2606918"/>
            <a:ext cx="26380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включает </a:t>
            </a:r>
            <a:endParaRPr lang="ru-RU" sz="1600" b="1" dirty="0">
              <a:solidFill>
                <a:srgbClr val="FF0000"/>
              </a:solidFill>
            </a:endParaRPr>
          </a:p>
          <a:p>
            <a:pPr algn="ctr"/>
            <a:r>
              <a:rPr lang="ru-RU" sz="1600" b="1" dirty="0">
                <a:solidFill>
                  <a:srgbClr val="FF0000"/>
                </a:solidFill>
              </a:rPr>
              <a:t>у</a:t>
            </a:r>
            <a:r>
              <a:rPr lang="ru-RU" sz="1600" b="1" dirty="0" smtClean="0">
                <a:solidFill>
                  <a:srgbClr val="FF0000"/>
                </a:solidFill>
              </a:rPr>
              <a:t>льтрафиолетовый </a:t>
            </a:r>
            <a:r>
              <a:rPr lang="ru-RU" sz="1600" b="1" dirty="0">
                <a:solidFill>
                  <a:srgbClr val="FF0000"/>
                </a:solidFill>
              </a:rPr>
              <a:t>метод обнаружения коронных разрядов.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64792" y="4355774"/>
            <a:ext cx="292349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dirty="0"/>
              <a:t>В </a:t>
            </a:r>
            <a:r>
              <a:rPr lang="ru-RU" dirty="0" smtClean="0"/>
              <a:t>201</a:t>
            </a:r>
            <a:r>
              <a:rPr lang="en-US" dirty="0" smtClean="0"/>
              <a:t>5</a:t>
            </a:r>
            <a:r>
              <a:rPr lang="ru-RU" dirty="0" smtClean="0"/>
              <a:t> </a:t>
            </a:r>
            <a:r>
              <a:rPr lang="ru-RU" dirty="0"/>
              <a:t>г. НУЦ </a:t>
            </a:r>
            <a:r>
              <a:rPr lang="ru-RU" dirty="0" smtClean="0"/>
              <a:t>«Качество</a:t>
            </a:r>
            <a:r>
              <a:rPr lang="ru-RU" dirty="0"/>
              <a:t>» расширилось  на УФ в рамках аккредитации </a:t>
            </a:r>
            <a:r>
              <a:rPr lang="en-US" dirty="0" err="1"/>
              <a:t>DAkkS</a:t>
            </a:r>
            <a:r>
              <a:rPr lang="ru-RU" dirty="0"/>
              <a:t>,</a:t>
            </a:r>
            <a:r>
              <a:rPr lang="en-US" dirty="0"/>
              <a:t> </a:t>
            </a:r>
            <a:r>
              <a:rPr lang="ru-RU" dirty="0"/>
              <a:t>УФ был включен рамках ТК в соответствии со схемой сертификации  </a:t>
            </a:r>
            <a:r>
              <a:rPr lang="en-US" dirty="0"/>
              <a:t>ISO 9712</a:t>
            </a:r>
          </a:p>
        </p:txBody>
      </p:sp>
      <p:pic>
        <p:nvPicPr>
          <p:cNvPr id="23" name="Picture 4" descr="ISO 97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4510" y="2309296"/>
            <a:ext cx="1320280" cy="164642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ISO 9712 ST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1267" y="2305674"/>
            <a:ext cx="1537426" cy="17635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6806038" y="4018479"/>
            <a:ext cx="1916019" cy="26837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6" name="Содержимое 2"/>
          <p:cNvSpPr txBox="1">
            <a:spLocks/>
          </p:cNvSpPr>
          <p:nvPr/>
        </p:nvSpPr>
        <p:spPr>
          <a:xfrm>
            <a:off x="6249364" y="5551478"/>
            <a:ext cx="2894635" cy="10105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ru-RU" sz="1600" b="1" dirty="0">
                <a:solidFill>
                  <a:srgbClr val="FF0000"/>
                </a:solidFill>
                <a:latin typeface="Arial" charset="0"/>
              </a:rPr>
              <a:t>С 2016 года </a:t>
            </a:r>
            <a:r>
              <a:rPr lang="ru-RU" sz="1600" b="1" dirty="0" err="1">
                <a:solidFill>
                  <a:srgbClr val="FF0000"/>
                </a:solidFill>
                <a:latin typeface="Arial" charset="0"/>
              </a:rPr>
              <a:t>планово</a:t>
            </a:r>
            <a:r>
              <a:rPr lang="ru-RU" sz="1600" b="1" dirty="0">
                <a:solidFill>
                  <a:srgbClr val="FF0000"/>
                </a:solidFill>
                <a:latin typeface="Arial" charset="0"/>
              </a:rPr>
              <a:t> проводятся курс подготовки и аттестации специалистов по УФ</a:t>
            </a:r>
          </a:p>
        </p:txBody>
      </p:sp>
      <p:pic>
        <p:nvPicPr>
          <p:cNvPr id="27" name="Picture 2" descr="Z:\!Снимки УФК!\CoroCam\007_2014_07_01_17_31_3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07904" y="4725144"/>
            <a:ext cx="2493225" cy="18699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92575" y="1794563"/>
            <a:ext cx="2134419" cy="1200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06980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0804" y="94804"/>
            <a:ext cx="4402832" cy="1143000"/>
          </a:xfrm>
        </p:spPr>
        <p:txBody>
          <a:bodyPr>
            <a:noAutofit/>
          </a:bodyPr>
          <a:lstStyle/>
          <a:p>
            <a:r>
              <a:rPr lang="ru-RU" sz="2400" b="1" dirty="0"/>
              <a:t>Аттестация персонала по </a:t>
            </a:r>
            <a:r>
              <a:rPr lang="ru-RU" sz="2400" b="1" dirty="0" smtClean="0"/>
              <a:t>ультрафиолетовому </a:t>
            </a:r>
            <a:r>
              <a:rPr lang="ru-RU" sz="2400" b="1" dirty="0"/>
              <a:t>контролю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960440" cy="434907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dirty="0" smtClean="0"/>
              <a:t>Профессиональными сотрудниками ряда организаций:  НУЦ «Качество»,  ООО «</a:t>
            </a:r>
            <a:r>
              <a:rPr lang="ru-RU" sz="2000" dirty="0" err="1" smtClean="0"/>
              <a:t>Панатест</a:t>
            </a:r>
            <a:r>
              <a:rPr lang="ru-RU" sz="2000" dirty="0" smtClean="0"/>
              <a:t>» и ОАО «НТЦ «Промышленная безопасность» было  разработано </a:t>
            </a:r>
            <a:r>
              <a:rPr lang="ru-RU" sz="2400" b="1" dirty="0" smtClean="0">
                <a:solidFill>
                  <a:srgbClr val="0070C0"/>
                </a:solidFill>
              </a:rPr>
              <a:t>Положение об аттестации персонала в области ультрафиолетового неразрушающего контроля</a:t>
            </a:r>
            <a:endParaRPr lang="ru-RU" sz="2400" b="1" dirty="0">
              <a:solidFill>
                <a:srgbClr val="0070C0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1340768"/>
            <a:ext cx="2520280" cy="33944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4716016" y="4941168"/>
            <a:ext cx="424847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Принято </a:t>
            </a:r>
            <a:r>
              <a:rPr lang="ru-RU" sz="2000" dirty="0"/>
              <a:t>решением бюро Наблюдательного совета ОАО «НТЦ «Промышленная безопасность» от 26.06.15 №74-БНС </a:t>
            </a:r>
          </a:p>
        </p:txBody>
      </p:sp>
    </p:spTree>
    <p:extLst>
      <p:ext uri="{BB962C8B-B14F-4D97-AF65-F5344CB8AC3E}">
        <p14:creationId xmlns:p14="http://schemas.microsoft.com/office/powerpoint/2010/main" xmlns="" val="882941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В данном положении описаны особые требования к квалификации персонала НК УФ, в том числе:</a:t>
            </a:r>
          </a:p>
          <a:p>
            <a:r>
              <a:rPr lang="ru-RU" dirty="0" smtClean="0"/>
              <a:t>Требования к квалификации специалиста</a:t>
            </a:r>
          </a:p>
          <a:p>
            <a:r>
              <a:rPr lang="ru-RU" dirty="0" smtClean="0"/>
              <a:t>Дополнительные требования к специалистам УФ НК электрооборудования</a:t>
            </a:r>
          </a:p>
          <a:p>
            <a:r>
              <a:rPr lang="ru-RU" dirty="0" smtClean="0"/>
              <a:t>Требования к квалификационному экзамену</a:t>
            </a:r>
          </a:p>
          <a:p>
            <a:r>
              <a:rPr lang="ru-RU" dirty="0" smtClean="0"/>
              <a:t>Требования к образованию и специальной подготовке специалистов</a:t>
            </a:r>
          </a:p>
          <a:p>
            <a:r>
              <a:rPr lang="ru-RU" dirty="0" smtClean="0"/>
              <a:t>Требования к стажу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9872" y="188640"/>
            <a:ext cx="5724128" cy="1143000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Требования к квалификационному экзамену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400" dirty="0" smtClean="0"/>
              <a:t>Кандидат, проходящий аттестацию, сдает квалификационный экзамен в соответствии с требованиями и процедурами, предусмотренными ПБ 03-440-02</a:t>
            </a:r>
          </a:p>
          <a:p>
            <a:pPr marL="0" indent="0">
              <a:buNone/>
            </a:pPr>
            <a:r>
              <a:rPr lang="ru-RU" sz="2400" dirty="0" smtClean="0"/>
              <a:t>При аттестации на </a:t>
            </a:r>
            <a:r>
              <a:rPr lang="en-US" sz="2400" dirty="0" smtClean="0"/>
              <a:t>III </a:t>
            </a:r>
            <a:r>
              <a:rPr lang="ru-RU" sz="2400" dirty="0" smtClean="0"/>
              <a:t>уровень квалификации кандидат в обязательном порядке должен сдать экзамены по ВИК  и ТК, если у него нет квалификационного удостоверения </a:t>
            </a:r>
            <a:r>
              <a:rPr lang="en-US" sz="2400" dirty="0" smtClean="0"/>
              <a:t>II-</a:t>
            </a:r>
            <a:r>
              <a:rPr lang="ru-RU" sz="2400" dirty="0" err="1" smtClean="0"/>
              <a:t>го</a:t>
            </a:r>
            <a:r>
              <a:rPr lang="ru-RU" sz="2400" dirty="0" smtClean="0"/>
              <a:t> уровня по этим видам контроля</a:t>
            </a:r>
          </a:p>
          <a:p>
            <a:pPr marL="0" indent="0">
              <a:buNone/>
            </a:pPr>
            <a:r>
              <a:rPr lang="ru-RU" sz="2400" dirty="0" smtClean="0"/>
              <a:t>На практическом экзамене кандидат должен провести контроль </a:t>
            </a:r>
          </a:p>
          <a:p>
            <a:pPr marL="0" indent="0">
              <a:buNone/>
            </a:pPr>
            <a:r>
              <a:rPr lang="ru-RU" sz="2400" dirty="0" smtClean="0"/>
              <a:t> и выдать заключение о техническом </a:t>
            </a:r>
            <a:r>
              <a:rPr lang="ru-RU" sz="2400" dirty="0" smtClean="0"/>
              <a:t>состоянии, </a:t>
            </a:r>
            <a:r>
              <a:rPr lang="ru-RU" sz="2400" dirty="0" smtClean="0"/>
              <a:t>как </a:t>
            </a:r>
            <a:r>
              <a:rPr lang="ru-RU" sz="2400" dirty="0" smtClean="0"/>
              <a:t>минимум, </a:t>
            </a:r>
            <a:r>
              <a:rPr lang="ru-RU" sz="2400" dirty="0" smtClean="0"/>
              <a:t>одного экзаменационного образца и дать пять заключений о состоянии объектов контроля на основании представленных наборов данных, полученных при контроле реального электрооборудования</a:t>
            </a:r>
            <a:endParaRPr lang="ru-RU" sz="2400" dirty="0"/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7199030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4702" y="1412776"/>
            <a:ext cx="8229600" cy="2620888"/>
          </a:xfrm>
        </p:spPr>
        <p:txBody>
          <a:bodyPr>
            <a:normAutofit lnSpcReduction="10000"/>
          </a:bodyPr>
          <a:lstStyle/>
          <a:p>
            <a:pPr indent="0">
              <a:buNone/>
            </a:pPr>
            <a:r>
              <a:rPr lang="ru-RU" sz="2400" dirty="0" smtClean="0"/>
              <a:t>Экзаменационный образец представляет собой элемент электрооборудования или его макет, обладающий источником разрядной активности с заданной интенсивностью излучения (эмиссия ультрафиолетового излучения должна быть воспроизводимой с погрешностью не превышающей погрешность измерения средств контроля)</a:t>
            </a:r>
            <a:endParaRPr lang="ru-RU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4299" y="4238344"/>
            <a:ext cx="2952328" cy="219372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98031" y="4238344"/>
            <a:ext cx="2920574" cy="218274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6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4341" y="3935836"/>
            <a:ext cx="2152650" cy="278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52520" y="3645024"/>
            <a:ext cx="2141537" cy="142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32287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23426" y="1465582"/>
            <a:ext cx="8641061" cy="1224136"/>
          </a:xfrm>
        </p:spPr>
        <p:txBody>
          <a:bodyPr>
            <a:normAutofit/>
          </a:bodyPr>
          <a:lstStyle/>
          <a:p>
            <a:pPr marL="0" indent="363538">
              <a:buNone/>
            </a:pPr>
            <a:r>
              <a:rPr lang="ru-RU" sz="2100" dirty="0" smtClean="0"/>
              <a:t>С </a:t>
            </a:r>
            <a:r>
              <a:rPr lang="ru-RU" sz="2100" dirty="0"/>
              <a:t>2016 года планово </a:t>
            </a:r>
            <a:r>
              <a:rPr lang="ru-RU" sz="2100" dirty="0" smtClean="0"/>
              <a:t>проводится </a:t>
            </a:r>
            <a:r>
              <a:rPr lang="ru-RU" sz="2100" dirty="0"/>
              <a:t>курс подготовки и аттестации специалистов по </a:t>
            </a:r>
            <a:r>
              <a:rPr lang="ru-RU" sz="2100" dirty="0" smtClean="0"/>
              <a:t>ультрафиолетовому </a:t>
            </a:r>
            <a:r>
              <a:rPr lang="ru-RU" sz="2100" dirty="0"/>
              <a:t>контролю объектов электроэнергетики</a:t>
            </a:r>
          </a:p>
          <a:p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995240" y="272372"/>
            <a:ext cx="4969247" cy="8953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84632" fontAlgn="auto">
              <a:spcAft>
                <a:spcPts val="0"/>
              </a:spcAft>
              <a:defRPr/>
            </a:pPr>
            <a:r>
              <a:rPr lang="ru-RU" sz="3600" b="1" dirty="0" smtClean="0"/>
              <a:t>Обучение и аттестация специалистов по УФ-контролю</a:t>
            </a:r>
            <a:endParaRPr lang="ru-RU" sz="3600" b="1" dirty="0"/>
          </a:p>
        </p:txBody>
      </p:sp>
      <p:sp>
        <p:nvSpPr>
          <p:cNvPr id="8" name="Содержимое 5"/>
          <p:cNvSpPr>
            <a:spLocks noGrp="1"/>
          </p:cNvSpPr>
          <p:nvPr>
            <p:ph idx="1"/>
          </p:nvPr>
        </p:nvSpPr>
        <p:spPr>
          <a:xfrm>
            <a:off x="0" y="5661248"/>
            <a:ext cx="8964487" cy="1368425"/>
          </a:xfrm>
        </p:spPr>
        <p:txBody>
          <a:bodyPr>
            <a:normAutofit/>
          </a:bodyPr>
          <a:lstStyle/>
          <a:p>
            <a:pPr eaLnBrk="1" hangingPunct="1">
              <a:buNone/>
            </a:pPr>
            <a:r>
              <a:rPr lang="ru-RU" sz="1800" dirty="0" smtClean="0"/>
              <a:t>	Большой опыт в обучении (подготовке) специалистов по ультрафиолетовому контролю   НУЦ «Качество» и ПАНАТЕСТ и наработки коллег из </a:t>
            </a:r>
            <a:r>
              <a:rPr lang="en-US" sz="1800" dirty="0" smtClean="0"/>
              <a:t> </a:t>
            </a:r>
            <a:r>
              <a:rPr lang="ru-RU" sz="1800" dirty="0" smtClean="0"/>
              <a:t>ЮАР </a:t>
            </a:r>
            <a:r>
              <a:rPr lang="en-US" sz="1800" dirty="0" smtClean="0"/>
              <a:t>(UVIRCO) </a:t>
            </a:r>
            <a:r>
              <a:rPr lang="ru-RU" sz="1800" dirty="0" smtClean="0"/>
              <a:t> позволили разработать курс подготовки и процедуру аттестации специалистов по УФ- контролю</a:t>
            </a:r>
          </a:p>
          <a:p>
            <a:pPr eaLnBrk="1" hangingPunct="1"/>
            <a:endParaRPr lang="ru-RU" sz="1800" dirty="0" smtClean="0"/>
          </a:p>
          <a:p>
            <a:pPr eaLnBrk="1" hangingPunct="1"/>
            <a:endParaRPr lang="ru-RU" dirty="0" smtClean="0"/>
          </a:p>
        </p:txBody>
      </p:sp>
      <p:pic>
        <p:nvPicPr>
          <p:cNvPr id="9" name="Picture 2" descr="\\192.168.0.3\data2\Изображения\фотографии\2013\Обучение\Тепловой контроль\100_73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8061" y="2687712"/>
            <a:ext cx="3937000" cy="295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5231840" y="2132666"/>
            <a:ext cx="2729621" cy="3839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00377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5764" y="1484784"/>
            <a:ext cx="8229600" cy="276490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b="1" dirty="0"/>
              <a:t>Особенности сертификации по ультразвуковому методу неразрушающего контроля с применением </a:t>
            </a:r>
            <a:r>
              <a:rPr lang="ru-RU" b="1" dirty="0" smtClean="0"/>
              <a:t>технологий </a:t>
            </a:r>
            <a:r>
              <a:rPr lang="ru-RU" b="1" dirty="0" err="1"/>
              <a:t>дифракционно-временного</a:t>
            </a:r>
            <a:r>
              <a:rPr lang="ru-RU" b="1" dirty="0"/>
              <a:t> метода УК (</a:t>
            </a:r>
            <a:r>
              <a:rPr lang="ru-RU" b="1" dirty="0" err="1"/>
              <a:t>Time</a:t>
            </a:r>
            <a:r>
              <a:rPr lang="ru-RU" b="1" dirty="0"/>
              <a:t> </a:t>
            </a:r>
            <a:r>
              <a:rPr lang="ru-RU" b="1" dirty="0" err="1"/>
              <a:t>of</a:t>
            </a:r>
            <a:r>
              <a:rPr lang="ru-RU" b="1" dirty="0"/>
              <a:t> </a:t>
            </a:r>
            <a:r>
              <a:rPr lang="ru-RU" b="1" dirty="0" err="1"/>
              <a:t>Flight</a:t>
            </a:r>
            <a:r>
              <a:rPr lang="ru-RU" b="1" dirty="0"/>
              <a:t> </a:t>
            </a:r>
            <a:r>
              <a:rPr lang="ru-RU" b="1" dirty="0" err="1"/>
              <a:t>Diffraction</a:t>
            </a:r>
            <a:r>
              <a:rPr lang="ru-RU" b="1" dirty="0"/>
              <a:t> - TОFD) и </a:t>
            </a:r>
            <a:r>
              <a:rPr lang="ru-RU" b="1" dirty="0" smtClean="0"/>
              <a:t>с использованием преобразователей с фазированными  решетками </a:t>
            </a:r>
            <a:r>
              <a:rPr lang="ru-RU" b="1" dirty="0"/>
              <a:t>(</a:t>
            </a:r>
            <a:r>
              <a:rPr lang="ru-RU" b="1" dirty="0" err="1"/>
              <a:t>Phased</a:t>
            </a:r>
            <a:r>
              <a:rPr lang="ru-RU" b="1" dirty="0"/>
              <a:t> </a:t>
            </a:r>
            <a:r>
              <a:rPr lang="ru-RU" b="1" dirty="0" err="1"/>
              <a:t>array</a:t>
            </a:r>
            <a:r>
              <a:rPr lang="ru-RU" b="1" dirty="0"/>
              <a:t> </a:t>
            </a:r>
            <a:r>
              <a:rPr lang="ru-RU" b="1" dirty="0" err="1"/>
              <a:t>Technology</a:t>
            </a:r>
            <a:r>
              <a:rPr lang="ru-RU" b="1" dirty="0"/>
              <a:t> - PA)</a:t>
            </a:r>
            <a:endParaRPr lang="ru-RU" dirty="0"/>
          </a:p>
        </p:txBody>
      </p:sp>
      <p:pic>
        <p:nvPicPr>
          <p:cNvPr id="4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448901"/>
            <a:ext cx="2916238" cy="193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352064"/>
            <a:ext cx="1968500" cy="203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412645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3657600" y="49213"/>
            <a:ext cx="5510213" cy="16319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2000" b="1" smtClean="0"/>
              <a:t>НУЦ «Качество» проводит подготовку и сертификацию по ультразвуковому методу неразрушающего контроля с применением Дифракционно-временного метода УК (Time of Flight Diffraction - TОFD) и техники фазированной решетки (Phased array Technology - PA).</a:t>
            </a:r>
            <a:endParaRPr lang="ru-RU" altLang="ru-RU" sz="2000" smtClean="0"/>
          </a:p>
        </p:txBody>
      </p:sp>
      <p:pic>
        <p:nvPicPr>
          <p:cNvPr id="19463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0550" y="1830388"/>
            <a:ext cx="3835400" cy="256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5420979" y="1715925"/>
            <a:ext cx="3054570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97344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39952" y="274638"/>
            <a:ext cx="4546848" cy="1143000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Факторы, </a:t>
            </a:r>
            <a:r>
              <a:rPr lang="ru-RU" sz="2400" b="1" dirty="0"/>
              <a:t>влияющие на достоверность неразрушающего контроля </a:t>
            </a:r>
          </a:p>
        </p:txBody>
      </p:sp>
      <p:sp>
        <p:nvSpPr>
          <p:cNvPr id="3" name="Объект 2"/>
          <p:cNvSpPr>
            <a:spLocks noGrp="1" noChangeAspect="1"/>
          </p:cNvSpPr>
          <p:nvPr>
            <p:ph idx="1"/>
          </p:nvPr>
        </p:nvSpPr>
        <p:spPr>
          <a:xfrm>
            <a:off x="4499992" y="1844824"/>
            <a:ext cx="4164117" cy="4392488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Достоверность контроля зависит от баланса трех факторов:</a:t>
            </a:r>
            <a:br>
              <a:rPr lang="ru-RU" dirty="0" smtClean="0"/>
            </a:br>
            <a:endParaRPr lang="ru-RU" dirty="0" smtClean="0"/>
          </a:p>
          <a:p>
            <a:pPr marL="433388" indent="-254000">
              <a:tabLst>
                <a:tab pos="447675" algn="l"/>
              </a:tabLst>
            </a:pPr>
            <a:r>
              <a:rPr lang="ru-RU" dirty="0" smtClean="0"/>
              <a:t>Оборудование</a:t>
            </a:r>
          </a:p>
          <a:p>
            <a:pPr marL="433388" indent="-254000">
              <a:tabLst>
                <a:tab pos="447675" algn="l"/>
              </a:tabLst>
            </a:pPr>
            <a:r>
              <a:rPr lang="ru-RU" dirty="0" smtClean="0"/>
              <a:t>Персонал</a:t>
            </a:r>
          </a:p>
          <a:p>
            <a:pPr marL="433388" indent="-254000">
              <a:tabLst>
                <a:tab pos="447675" algn="l"/>
              </a:tabLst>
            </a:pPr>
            <a:r>
              <a:rPr lang="ru-RU" dirty="0" smtClean="0"/>
              <a:t>Технология</a:t>
            </a:r>
            <a:br>
              <a:rPr lang="ru-RU" dirty="0" smtClean="0"/>
            </a:br>
            <a:endParaRPr lang="ru-RU" dirty="0" smtClean="0"/>
          </a:p>
          <a:p>
            <a:pPr marL="3175" indent="-3175" algn="ctr">
              <a:buNone/>
            </a:pPr>
            <a:r>
              <a:rPr lang="ru-RU" dirty="0" smtClean="0"/>
              <a:t>Ни один из факторов не является </a:t>
            </a:r>
            <a:r>
              <a:rPr lang="ru-RU" dirty="0" smtClean="0"/>
              <a:t>ведущим </a:t>
            </a:r>
            <a:r>
              <a:rPr lang="ru-RU" dirty="0" smtClean="0"/>
              <a:t>и </a:t>
            </a:r>
            <a:r>
              <a:rPr lang="ru-RU" dirty="0"/>
              <a:t>общая достоверность результатов контроля определяется значением </a:t>
            </a:r>
            <a:r>
              <a:rPr lang="ru-RU" b="1" dirty="0">
                <a:solidFill>
                  <a:srgbClr val="FF0000"/>
                </a:solidFill>
              </a:rPr>
              <a:t>худшего</a:t>
            </a:r>
            <a:r>
              <a:rPr lang="ru-RU" dirty="0"/>
              <a:t> из составляющих.</a:t>
            </a:r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323528" y="1988840"/>
            <a:ext cx="3726974" cy="3212908"/>
          </a:xfrm>
          <a:prstGeom prst="triangle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 rot="18000000">
            <a:off x="-325057" y="3313933"/>
            <a:ext cx="2700543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ru-RU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Оборудование</a:t>
            </a:r>
            <a:endParaRPr lang="ru-RU" b="1" dirty="0">
              <a:ln>
                <a:solidFill>
                  <a:srgbClr val="002060"/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 rot="3600000">
            <a:off x="2390709" y="3313932"/>
            <a:ext cx="1998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Персонал</a:t>
            </a:r>
            <a:endParaRPr lang="ru-RU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62595" y="5208092"/>
            <a:ext cx="1998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Технология</a:t>
            </a:r>
            <a:endParaRPr lang="ru-RU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74987" y="3847021"/>
            <a:ext cx="23734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Достоверный результат НК</a:t>
            </a:r>
          </a:p>
        </p:txBody>
      </p:sp>
    </p:spTree>
    <p:extLst>
      <p:ext uri="{BB962C8B-B14F-4D97-AF65-F5344CB8AC3E}">
        <p14:creationId xmlns:p14="http://schemas.microsoft.com/office/powerpoint/2010/main" xmlns="" val="1628417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Подзаголовок 2"/>
          <p:cNvSpPr>
            <a:spLocks/>
          </p:cNvSpPr>
          <p:nvPr/>
        </p:nvSpPr>
        <p:spPr bwMode="auto">
          <a:xfrm>
            <a:off x="349078" y="1469512"/>
            <a:ext cx="2954142" cy="515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18288"/>
          <a:lstStyle>
            <a:lvl1pPr algn="ctr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algn="ctr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algn="ctr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algn="ctr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algn="ctr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r>
              <a:rPr lang="en-US" altLang="ru-RU" sz="3200" b="1" dirty="0">
                <a:latin typeface="Times New Roman" panose="02020603050405020304" pitchFamily="18" charset="0"/>
              </a:rPr>
              <a:t>ISO </a:t>
            </a:r>
            <a:r>
              <a:rPr lang="en-US" altLang="ru-RU" sz="3200" b="1" dirty="0" smtClean="0">
                <a:latin typeface="Times New Roman" panose="02020603050405020304" pitchFamily="18" charset="0"/>
              </a:rPr>
              <a:t>9712</a:t>
            </a:r>
            <a:r>
              <a:rPr lang="ru-RU" altLang="ru-RU" sz="3200" b="1" dirty="0" smtClean="0">
                <a:latin typeface="Times New Roman" panose="02020603050405020304" pitchFamily="18" charset="0"/>
              </a:rPr>
              <a:t>:</a:t>
            </a:r>
            <a:r>
              <a:rPr lang="en-US" altLang="ru-RU" sz="3200" b="1" dirty="0" smtClean="0">
                <a:latin typeface="Times New Roman" panose="02020603050405020304" pitchFamily="18" charset="0"/>
              </a:rPr>
              <a:t>20</a:t>
            </a:r>
            <a:r>
              <a:rPr lang="ru-RU" altLang="ru-RU" sz="3200" b="1" dirty="0" smtClean="0">
                <a:latin typeface="Times New Roman" panose="02020603050405020304" pitchFamily="18" charset="0"/>
              </a:rPr>
              <a:t>12</a:t>
            </a:r>
            <a:endParaRPr lang="ru-RU" altLang="ru-RU" sz="3200" b="1" dirty="0">
              <a:latin typeface="Times New Roman" panose="02020603050405020304" pitchFamily="18" charset="0"/>
            </a:endParaRPr>
          </a:p>
        </p:txBody>
      </p:sp>
      <p:pic>
        <p:nvPicPr>
          <p:cNvPr id="50180" name="Picture 4" descr="ISO 971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6198" y="2232517"/>
            <a:ext cx="1370329" cy="17088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0181" name="Picture 5" descr="ISO 9712 S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6528" y="2305674"/>
            <a:ext cx="1587207" cy="17635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sp>
        <p:nvSpPr>
          <p:cNvPr id="50182" name="Text Box 6"/>
          <p:cNvSpPr txBox="1">
            <a:spLocks noChangeArrowheads="1"/>
          </p:cNvSpPr>
          <p:nvPr/>
        </p:nvSpPr>
        <p:spPr bwMode="auto">
          <a:xfrm>
            <a:off x="31793" y="4833812"/>
            <a:ext cx="352302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solidFill>
                  <a:schemeClr val="hlink"/>
                </a:solidFill>
              </a:rPr>
              <a:t>В </a:t>
            </a:r>
            <a:r>
              <a:rPr lang="ru-RU" altLang="ru-RU" b="1" dirty="0" smtClean="0">
                <a:solidFill>
                  <a:schemeClr val="hlink"/>
                </a:solidFill>
              </a:rPr>
              <a:t>2018 году расширение на </a:t>
            </a:r>
            <a:r>
              <a:rPr lang="ru-RU" b="1" dirty="0">
                <a:solidFill>
                  <a:schemeClr val="hlink"/>
                </a:solidFill>
              </a:rPr>
              <a:t>TОFD и </a:t>
            </a:r>
            <a:r>
              <a:rPr lang="en-US" b="1" dirty="0">
                <a:solidFill>
                  <a:schemeClr val="hlink"/>
                </a:solidFill>
              </a:rPr>
              <a:t>PA</a:t>
            </a:r>
            <a:r>
              <a:rPr lang="ru-RU" altLang="ru-RU" b="1" dirty="0">
                <a:solidFill>
                  <a:schemeClr val="hlink"/>
                </a:solidFill>
              </a:rPr>
              <a:t> </a:t>
            </a:r>
          </a:p>
        </p:txBody>
      </p:sp>
      <p:sp>
        <p:nvSpPr>
          <p:cNvPr id="6" name="Подзаголовок 2"/>
          <p:cNvSpPr>
            <a:spLocks/>
          </p:cNvSpPr>
          <p:nvPr/>
        </p:nvSpPr>
        <p:spPr bwMode="auto">
          <a:xfrm>
            <a:off x="3853067" y="146464"/>
            <a:ext cx="4916674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18288"/>
          <a:lstStyle>
            <a:lvl1pPr algn="ctr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algn="ctr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algn="ctr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algn="ctr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algn="ctr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r>
              <a:rPr lang="ru-RU" altLang="ru-RU" sz="3200" b="1" dirty="0" smtClean="0">
                <a:latin typeface="Times New Roman" panose="02020603050405020304" pitchFamily="18" charset="0"/>
              </a:rPr>
              <a:t>Развитие метода УК</a:t>
            </a:r>
            <a:endParaRPr lang="ru-RU" altLang="ru-RU" sz="3200" b="1" dirty="0">
              <a:latin typeface="Times New Roman" panose="02020603050405020304" pitchFamily="18" charset="0"/>
            </a:endParaRPr>
          </a:p>
        </p:txBody>
      </p:sp>
      <p:sp>
        <p:nvSpPr>
          <p:cNvPr id="2" name="Стрелка вправо 1"/>
          <p:cNvSpPr/>
          <p:nvPr/>
        </p:nvSpPr>
        <p:spPr>
          <a:xfrm>
            <a:off x="3419797" y="2995173"/>
            <a:ext cx="270038" cy="2376264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6249364" y="2781734"/>
            <a:ext cx="270038" cy="2376264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6744012" y="1783686"/>
            <a:ext cx="218729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b="1" dirty="0" smtClean="0">
                <a:solidFill>
                  <a:schemeClr val="hlink"/>
                </a:solidFill>
              </a:rPr>
              <a:t>Получение признания</a:t>
            </a:r>
            <a:endParaRPr lang="ru-RU" altLang="ru-RU" b="1" dirty="0">
              <a:solidFill>
                <a:schemeClr val="hlink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76362" y="2516417"/>
            <a:ext cx="2410733" cy="339389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732240" y="3721640"/>
            <a:ext cx="2280364" cy="14115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Picture 2" descr="http://www.centr-kachestvo.ru/NEWS/108/pi1_s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97631" y="1524814"/>
            <a:ext cx="2119223" cy="1415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Объект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3884830" y="3609404"/>
            <a:ext cx="2070884" cy="2761178"/>
          </a:xfrm>
          <a:prstGeom prst="rect">
            <a:avLst/>
          </a:prstGeom>
        </p:spPr>
      </p:pic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3464454" y="2963073"/>
            <a:ext cx="275535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b="1" dirty="0" smtClean="0">
                <a:solidFill>
                  <a:schemeClr val="hlink"/>
                </a:solidFill>
              </a:rPr>
              <a:t>Прохождение аудита </a:t>
            </a:r>
            <a:r>
              <a:rPr lang="en-US" altLang="ru-RU" b="1" dirty="0" smtClean="0">
                <a:solidFill>
                  <a:schemeClr val="hlink"/>
                </a:solidFill>
              </a:rPr>
              <a:t/>
            </a:r>
            <a:br>
              <a:rPr lang="en-US" altLang="ru-RU" b="1" dirty="0" smtClean="0">
                <a:solidFill>
                  <a:schemeClr val="hlink"/>
                </a:solidFill>
              </a:rPr>
            </a:br>
            <a:r>
              <a:rPr lang="ru-RU" b="1" dirty="0" smtClean="0">
                <a:solidFill>
                  <a:schemeClr val="hlink"/>
                </a:solidFill>
              </a:rPr>
              <a:t>TОFD </a:t>
            </a:r>
            <a:r>
              <a:rPr lang="ru-RU" b="1" dirty="0">
                <a:solidFill>
                  <a:schemeClr val="hlink"/>
                </a:solidFill>
              </a:rPr>
              <a:t>и </a:t>
            </a:r>
            <a:r>
              <a:rPr lang="en-US" b="1" dirty="0">
                <a:solidFill>
                  <a:schemeClr val="hlink"/>
                </a:solidFill>
              </a:rPr>
              <a:t>PA</a:t>
            </a:r>
            <a:r>
              <a:rPr lang="ru-RU" altLang="ru-RU" b="1" dirty="0">
                <a:solidFill>
                  <a:schemeClr val="hlink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562308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07904" y="274638"/>
            <a:ext cx="5436096" cy="1143000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Особенности сертификации</a:t>
            </a:r>
            <a:br>
              <a:rPr lang="ru-RU" sz="3200" b="1" dirty="0" smtClean="0"/>
            </a:br>
            <a:r>
              <a:rPr lang="ru-RU" sz="3200" b="1" dirty="0" smtClean="0"/>
              <a:t> по </a:t>
            </a:r>
            <a:r>
              <a:rPr lang="ru-RU" sz="3200" b="1" dirty="0"/>
              <a:t>TОFD и </a:t>
            </a:r>
            <a:r>
              <a:rPr lang="en-US" sz="3200" b="1" dirty="0" smtClean="0"/>
              <a:t>PA</a:t>
            </a:r>
            <a:r>
              <a:rPr lang="ru-RU" sz="3200" b="1" dirty="0" smtClean="0"/>
              <a:t> .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916833"/>
            <a:ext cx="8229600" cy="38164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К сертификации с применением </a:t>
            </a:r>
            <a:r>
              <a:rPr lang="ru-RU" dirty="0" smtClean="0"/>
              <a:t>технологий </a:t>
            </a:r>
            <a:r>
              <a:rPr lang="ru-RU" dirty="0"/>
              <a:t>TОFD и </a:t>
            </a:r>
            <a:r>
              <a:rPr lang="en-US" dirty="0"/>
              <a:t>PA </a:t>
            </a:r>
            <a:r>
              <a:rPr lang="ru-RU" dirty="0"/>
              <a:t>допускаются специалисты неразрушающего контроля, имеющие квалификацию не ниже </a:t>
            </a:r>
            <a:r>
              <a:rPr lang="en-US" b="1" dirty="0">
                <a:solidFill>
                  <a:srgbClr val="FF0000"/>
                </a:solidFill>
              </a:rPr>
              <a:t>II</a:t>
            </a:r>
            <a:r>
              <a:rPr lang="ru-RU" b="1" dirty="0">
                <a:solidFill>
                  <a:srgbClr val="FF0000"/>
                </a:solidFill>
              </a:rPr>
              <a:t>-го уровня</a:t>
            </a:r>
            <a:r>
              <a:rPr lang="ru-RU" dirty="0"/>
              <a:t> по ультразвуковому контролю в соответствии с </a:t>
            </a:r>
            <a:r>
              <a:rPr lang="en-US" sz="3500" dirty="0"/>
              <a:t>ISO</a:t>
            </a:r>
            <a:r>
              <a:rPr lang="ru-RU" dirty="0"/>
              <a:t> </a:t>
            </a:r>
            <a:r>
              <a:rPr lang="ru-RU" dirty="0" smtClean="0"/>
              <a:t>9712 или </a:t>
            </a:r>
            <a:r>
              <a:rPr lang="ru-RU" dirty="0"/>
              <a:t>ПБ 03-440-02 (в зависимости от схемы сертификации</a:t>
            </a:r>
            <a:r>
              <a:rPr lang="ru-RU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85919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23928" y="0"/>
            <a:ext cx="4968552" cy="16847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Допуск к первичной сертификации осуществляется после прохождения подготовки в объеме, указанном в </a:t>
            </a:r>
            <a:r>
              <a:rPr lang="ru-RU" sz="2400" dirty="0" smtClean="0"/>
              <a:t>таблице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1684784"/>
            <a:ext cx="66064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76910" algn="ctr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Требования по минимальным срокам подготовки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74755658"/>
              </p:ext>
            </p:extLst>
          </p:nvPr>
        </p:nvGraphicFramePr>
        <p:xfrm>
          <a:off x="179512" y="2143926"/>
          <a:ext cx="8712968" cy="26735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84193"/>
                <a:gridCol w="1853243"/>
                <a:gridCol w="1853243"/>
                <a:gridCol w="1651210"/>
                <a:gridCol w="1571079"/>
              </a:tblGrid>
              <a:tr h="668385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 неразрушающего контроля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</a:t>
                      </a: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часы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</a:t>
                      </a: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III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часы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683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 наличии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по </a:t>
                      </a: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 отсутствии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по </a:t>
                      </a: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 наличии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III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по </a:t>
                      </a: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 отсутствии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III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по </a:t>
                      </a: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683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UT </a:t>
                      </a: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TOFD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 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43000" algn="l"/>
                        </a:tabLs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  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43000" algn="l"/>
                        </a:tabLs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 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43000" algn="l"/>
                        </a:tabLs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683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UT </a:t>
                      </a:r>
                      <a:r>
                        <a:rPr lang="en-US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 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43000" algn="l"/>
                        </a:tabLs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  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43000" algn="l"/>
                        </a:tabLs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 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43000" algn="l"/>
                        </a:tabLs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28336" y="4653136"/>
            <a:ext cx="8064896" cy="1973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заявке на сертификацию необходимо указывать УК, включая применение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TОFD и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если в область кроме основного курса УК необходимо включить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технологии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TОFD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расширении основного курса УК на применение техник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TОFD и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Заявке на расширение области действия сертификата, уже имеющегося по УК, необходимо указать - ультразвуковой, включая применение техник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TОFD и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6891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3" name="AutoShape 5"/>
          <p:cNvSpPr>
            <a:spLocks noChangeAspect="1" noChangeArrowheads="1"/>
          </p:cNvSpPr>
          <p:nvPr/>
        </p:nvSpPr>
        <p:spPr bwMode="auto">
          <a:xfrm>
            <a:off x="562600" y="400145"/>
            <a:ext cx="8100764" cy="6340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3494" name="Text Box 6"/>
          <p:cNvSpPr txBox="1">
            <a:spLocks noChangeArrowheads="1"/>
          </p:cNvSpPr>
          <p:nvPr/>
        </p:nvSpPr>
        <p:spPr bwMode="auto">
          <a:xfrm>
            <a:off x="4049713" y="275432"/>
            <a:ext cx="4867870" cy="413544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b="1" dirty="0"/>
              <a:t>Квалификационный экзамен</a:t>
            </a:r>
          </a:p>
        </p:txBody>
      </p:sp>
      <p:sp>
        <p:nvSpPr>
          <p:cNvPr id="63495" name="Text Box 7"/>
          <p:cNvSpPr txBox="1">
            <a:spLocks noChangeArrowheads="1"/>
          </p:cNvSpPr>
          <p:nvPr/>
        </p:nvSpPr>
        <p:spPr bwMode="auto">
          <a:xfrm>
            <a:off x="1022945" y="1455644"/>
            <a:ext cx="1849438" cy="6064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2000"/>
              <a:t>Общий</a:t>
            </a:r>
          </a:p>
        </p:txBody>
      </p:sp>
      <p:sp>
        <p:nvSpPr>
          <p:cNvPr id="63497" name="Text Box 9"/>
          <p:cNvSpPr txBox="1">
            <a:spLocks noChangeArrowheads="1"/>
          </p:cNvSpPr>
          <p:nvPr/>
        </p:nvSpPr>
        <p:spPr bwMode="auto">
          <a:xfrm>
            <a:off x="301190" y="2640767"/>
            <a:ext cx="2095469" cy="209544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1400" b="1" dirty="0" smtClean="0"/>
              <a:t>Наличие у специалиста действующего удостоверения не ниже  </a:t>
            </a:r>
            <a:r>
              <a:rPr lang="de-DE" altLang="ru-RU" sz="1400" b="1" dirty="0" smtClean="0"/>
              <a:t> </a:t>
            </a:r>
            <a:endParaRPr lang="ru-RU" altLang="ru-RU" sz="1400" b="1" dirty="0" smtClean="0"/>
          </a:p>
          <a:p>
            <a:pPr algn="ctr"/>
            <a:r>
              <a:rPr lang="en-US" altLang="ru-RU" sz="1400" b="1" dirty="0" smtClean="0"/>
              <a:t>II </a:t>
            </a:r>
            <a:r>
              <a:rPr lang="ru-RU" altLang="ru-RU" sz="1400" b="1" dirty="0" smtClean="0"/>
              <a:t> уровня квалификации</a:t>
            </a:r>
            <a:endParaRPr lang="ru-RU" altLang="ru-RU" sz="1400" b="1" dirty="0"/>
          </a:p>
        </p:txBody>
      </p:sp>
      <p:sp>
        <p:nvSpPr>
          <p:cNvPr id="63500" name="Text Box 12"/>
          <p:cNvSpPr txBox="1">
            <a:spLocks noChangeArrowheads="1"/>
          </p:cNvSpPr>
          <p:nvPr/>
        </p:nvSpPr>
        <p:spPr bwMode="auto">
          <a:xfrm>
            <a:off x="2877145" y="1455644"/>
            <a:ext cx="3032125" cy="6064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2000"/>
              <a:t>Специальный</a:t>
            </a:r>
          </a:p>
        </p:txBody>
      </p:sp>
      <p:sp>
        <p:nvSpPr>
          <p:cNvPr id="63501" name="Text Box 13"/>
          <p:cNvSpPr txBox="1">
            <a:spLocks noChangeArrowheads="1"/>
          </p:cNvSpPr>
          <p:nvPr/>
        </p:nvSpPr>
        <p:spPr bwMode="auto">
          <a:xfrm>
            <a:off x="2907308" y="2295431"/>
            <a:ext cx="2101850" cy="118427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z="1400" b="1" dirty="0" smtClean="0"/>
              <a:t>1. специальный </a:t>
            </a:r>
            <a:r>
              <a:rPr lang="ru-RU" sz="1400" b="1" dirty="0"/>
              <a:t>экзамен на знание техник TОFD </a:t>
            </a:r>
            <a:r>
              <a:rPr lang="ru-RU" sz="1400" b="1" dirty="0" smtClean="0"/>
              <a:t>;</a:t>
            </a:r>
            <a:endParaRPr lang="ru-RU" sz="1400" b="1" dirty="0"/>
          </a:p>
        </p:txBody>
      </p:sp>
      <p:sp>
        <p:nvSpPr>
          <p:cNvPr id="63502" name="Text Box 14"/>
          <p:cNvSpPr txBox="1">
            <a:spLocks noChangeArrowheads="1"/>
          </p:cNvSpPr>
          <p:nvPr/>
        </p:nvSpPr>
        <p:spPr bwMode="auto">
          <a:xfrm>
            <a:off x="2906542" y="3584387"/>
            <a:ext cx="2425700" cy="10541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z="1400" b="1" dirty="0" smtClean="0"/>
              <a:t>2. специальный </a:t>
            </a:r>
            <a:r>
              <a:rPr lang="ru-RU" sz="1400" b="1" dirty="0"/>
              <a:t>экзамен на знание техник </a:t>
            </a:r>
            <a:r>
              <a:rPr lang="ru-RU" sz="1400" b="1" dirty="0" smtClean="0"/>
              <a:t>PA</a:t>
            </a:r>
            <a:r>
              <a:rPr lang="ru-RU" sz="1400" dirty="0"/>
              <a:t>;</a:t>
            </a:r>
          </a:p>
        </p:txBody>
      </p:sp>
      <p:sp>
        <p:nvSpPr>
          <p:cNvPr id="63504" name="Line 16"/>
          <p:cNvSpPr>
            <a:spLocks noChangeShapeType="1"/>
          </p:cNvSpPr>
          <p:nvPr/>
        </p:nvSpPr>
        <p:spPr bwMode="auto">
          <a:xfrm>
            <a:off x="4858345" y="2068419"/>
            <a:ext cx="0" cy="234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3505" name="Line 17"/>
          <p:cNvSpPr>
            <a:spLocks noChangeShapeType="1"/>
          </p:cNvSpPr>
          <p:nvPr/>
        </p:nvSpPr>
        <p:spPr bwMode="auto">
          <a:xfrm>
            <a:off x="5194895" y="2068419"/>
            <a:ext cx="1588" cy="1428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3507" name="Text Box 19"/>
          <p:cNvSpPr txBox="1">
            <a:spLocks noChangeArrowheads="1"/>
          </p:cNvSpPr>
          <p:nvPr/>
        </p:nvSpPr>
        <p:spPr bwMode="auto">
          <a:xfrm>
            <a:off x="5914033" y="1455644"/>
            <a:ext cx="3070225" cy="6064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2000"/>
              <a:t>Практический</a:t>
            </a:r>
          </a:p>
        </p:txBody>
      </p:sp>
      <p:sp>
        <p:nvSpPr>
          <p:cNvPr id="63508" name="Text Box 20"/>
          <p:cNvSpPr txBox="1">
            <a:spLocks noChangeArrowheads="1"/>
          </p:cNvSpPr>
          <p:nvPr/>
        </p:nvSpPr>
        <p:spPr bwMode="auto">
          <a:xfrm>
            <a:off x="5929908" y="2295431"/>
            <a:ext cx="2379662" cy="8350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altLang="ru-RU" sz="1400" b="1" dirty="0"/>
              <a:t>1. Разработка технологической </a:t>
            </a:r>
            <a:r>
              <a:rPr lang="ru-RU" altLang="ru-RU" sz="1400" b="1" dirty="0" smtClean="0"/>
              <a:t>карты </a:t>
            </a:r>
            <a:r>
              <a:rPr lang="ru-RU" sz="1400" b="1" dirty="0" smtClean="0"/>
              <a:t>TОFD;</a:t>
            </a:r>
            <a:endParaRPr lang="ru-RU" sz="1400" b="1" dirty="0"/>
          </a:p>
          <a:p>
            <a:endParaRPr lang="ru-RU" altLang="ru-RU" sz="1400" b="1" dirty="0"/>
          </a:p>
        </p:txBody>
      </p:sp>
      <p:sp>
        <p:nvSpPr>
          <p:cNvPr id="63509" name="Text Box 21"/>
          <p:cNvSpPr txBox="1">
            <a:spLocks noChangeArrowheads="1"/>
          </p:cNvSpPr>
          <p:nvPr/>
        </p:nvSpPr>
        <p:spPr bwMode="auto">
          <a:xfrm>
            <a:off x="5929908" y="3203481"/>
            <a:ext cx="1985962" cy="8477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altLang="ru-RU" sz="1400" b="1" dirty="0" smtClean="0"/>
              <a:t>2. Контроль </a:t>
            </a:r>
            <a:r>
              <a:rPr lang="ru-RU" altLang="ru-RU" sz="1400" b="1" dirty="0"/>
              <a:t>о</a:t>
            </a:r>
            <a:r>
              <a:rPr lang="ru-RU" altLang="ru-RU" sz="1400" b="1" dirty="0" smtClean="0"/>
              <a:t>бразца (1 или 2)</a:t>
            </a:r>
            <a:endParaRPr lang="ru-RU" sz="1400" b="1" dirty="0"/>
          </a:p>
        </p:txBody>
      </p:sp>
      <p:sp>
        <p:nvSpPr>
          <p:cNvPr id="63510" name="Text Box 22"/>
          <p:cNvSpPr txBox="1">
            <a:spLocks noChangeArrowheads="1"/>
          </p:cNvSpPr>
          <p:nvPr/>
        </p:nvSpPr>
        <p:spPr bwMode="auto">
          <a:xfrm>
            <a:off x="5929908" y="4151219"/>
            <a:ext cx="2297112" cy="817657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altLang="ru-RU" sz="1400" b="1" dirty="0"/>
              <a:t>1. Разработка технологической карты </a:t>
            </a:r>
            <a:r>
              <a:rPr lang="en-US" altLang="ru-RU" sz="1400" b="1" dirty="0" smtClean="0"/>
              <a:t>PA</a:t>
            </a:r>
            <a:r>
              <a:rPr lang="ru-RU" sz="1400" b="1" dirty="0" smtClean="0"/>
              <a:t>;</a:t>
            </a:r>
            <a:endParaRPr lang="ru-RU" sz="1400" b="1" dirty="0"/>
          </a:p>
        </p:txBody>
      </p:sp>
      <p:sp>
        <p:nvSpPr>
          <p:cNvPr id="63514" name="Text Box 26"/>
          <p:cNvSpPr txBox="1">
            <a:spLocks noChangeArrowheads="1"/>
          </p:cNvSpPr>
          <p:nvPr/>
        </p:nvSpPr>
        <p:spPr bwMode="auto">
          <a:xfrm>
            <a:off x="5914033" y="5102888"/>
            <a:ext cx="2001837" cy="8223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altLang="ru-RU" sz="1400" b="1" dirty="0" smtClean="0"/>
              <a:t>2. </a:t>
            </a:r>
            <a:r>
              <a:rPr lang="ru-RU" altLang="ru-RU" sz="1400" b="1" dirty="0" smtClean="0"/>
              <a:t>Контроль образца </a:t>
            </a:r>
            <a:r>
              <a:rPr lang="en-US" altLang="ru-RU" sz="1400" b="1" dirty="0" smtClean="0"/>
              <a:t>PA </a:t>
            </a:r>
            <a:r>
              <a:rPr lang="ru-RU" altLang="ru-RU" sz="1400" b="1" dirty="0"/>
              <a:t>(1 или 2)</a:t>
            </a:r>
            <a:endParaRPr lang="ru-RU" sz="1400" b="1" dirty="0"/>
          </a:p>
          <a:p>
            <a:endParaRPr lang="ru-RU" altLang="ru-RU" sz="1400" b="1" dirty="0"/>
          </a:p>
        </p:txBody>
      </p:sp>
      <p:sp>
        <p:nvSpPr>
          <p:cNvPr id="63518" name="Line 30"/>
          <p:cNvSpPr>
            <a:spLocks noChangeShapeType="1"/>
          </p:cNvSpPr>
          <p:nvPr/>
        </p:nvSpPr>
        <p:spPr bwMode="auto">
          <a:xfrm>
            <a:off x="2729508" y="2068419"/>
            <a:ext cx="1587" cy="4257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3519" name="Text Box 31"/>
          <p:cNvSpPr txBox="1">
            <a:spLocks noChangeArrowheads="1"/>
          </p:cNvSpPr>
          <p:nvPr/>
        </p:nvSpPr>
        <p:spPr bwMode="auto">
          <a:xfrm>
            <a:off x="1092795" y="6341969"/>
            <a:ext cx="7824788" cy="3984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1600" b="1"/>
              <a:t>Собеседование по результатам экзамена</a:t>
            </a:r>
          </a:p>
        </p:txBody>
      </p:sp>
      <p:sp>
        <p:nvSpPr>
          <p:cNvPr id="63520" name="Line 32"/>
          <p:cNvSpPr>
            <a:spLocks noChangeShapeType="1"/>
          </p:cNvSpPr>
          <p:nvPr/>
        </p:nvSpPr>
        <p:spPr bwMode="auto">
          <a:xfrm>
            <a:off x="5753695" y="2082706"/>
            <a:ext cx="0" cy="4203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3521" name="Line 33"/>
          <p:cNvSpPr>
            <a:spLocks noChangeShapeType="1"/>
          </p:cNvSpPr>
          <p:nvPr/>
        </p:nvSpPr>
        <p:spPr bwMode="auto">
          <a:xfrm>
            <a:off x="8815983" y="2055719"/>
            <a:ext cx="0" cy="4283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3522" name="Line 34"/>
          <p:cNvSpPr>
            <a:spLocks noChangeShapeType="1"/>
          </p:cNvSpPr>
          <p:nvPr/>
        </p:nvSpPr>
        <p:spPr bwMode="auto">
          <a:xfrm flipH="1">
            <a:off x="2073869" y="813689"/>
            <a:ext cx="2784475" cy="61655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3523" name="Line 35"/>
          <p:cNvSpPr>
            <a:spLocks noChangeShapeType="1"/>
          </p:cNvSpPr>
          <p:nvPr/>
        </p:nvSpPr>
        <p:spPr bwMode="auto">
          <a:xfrm flipH="1">
            <a:off x="4564658" y="788988"/>
            <a:ext cx="1344612" cy="65713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3524" name="Line 36"/>
          <p:cNvSpPr>
            <a:spLocks noChangeShapeType="1"/>
          </p:cNvSpPr>
          <p:nvPr/>
        </p:nvSpPr>
        <p:spPr bwMode="auto">
          <a:xfrm>
            <a:off x="6804249" y="865189"/>
            <a:ext cx="719510" cy="58093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05425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772816"/>
            <a:ext cx="4042792" cy="1143000"/>
          </a:xfrm>
        </p:spPr>
        <p:txBody>
          <a:bodyPr>
            <a:noAutofit/>
          </a:bodyPr>
          <a:lstStyle/>
          <a:p>
            <a:r>
              <a:rPr lang="ru-RU" sz="2400" dirty="0" smtClean="0"/>
              <a:t>Форма удостоверения в соответствии с</a:t>
            </a:r>
            <a:r>
              <a:rPr lang="en-US" sz="2400" dirty="0" smtClean="0"/>
              <a:t> </a:t>
            </a:r>
            <a:r>
              <a:rPr lang="ru-RU" sz="2400" dirty="0" smtClean="0"/>
              <a:t>требованиями </a:t>
            </a:r>
            <a:r>
              <a:rPr lang="en-US" sz="2400" dirty="0" smtClean="0"/>
              <a:t>ISO 9712</a:t>
            </a:r>
            <a:endParaRPr lang="ru-RU" sz="2400" dirty="0"/>
          </a:p>
        </p:txBody>
      </p:sp>
      <p:pic>
        <p:nvPicPr>
          <p:cNvPr id="5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59843" y="3412218"/>
            <a:ext cx="2570162" cy="265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620688"/>
            <a:ext cx="3590925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97512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9912" y="274638"/>
            <a:ext cx="4906888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Предложение</a:t>
            </a:r>
            <a:endParaRPr lang="ru-RU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3810121" y="1186805"/>
            <a:ext cx="55446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удостоверения по ПБ 03-440-02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520" y="2329805"/>
            <a:ext cx="8277627" cy="2827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92451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2492896"/>
            <a:ext cx="7571184" cy="2044824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Радиационный контроль: </a:t>
            </a:r>
          </a:p>
          <a:p>
            <a:pPr marL="628650" indent="-269875">
              <a:buFont typeface="Wingdings" pitchFamily="2" charset="2"/>
              <a:buChar char="Ø"/>
            </a:pPr>
            <a:r>
              <a:rPr lang="ru-RU" dirty="0"/>
              <a:t>Цифровая радиография </a:t>
            </a:r>
          </a:p>
          <a:p>
            <a:pPr marL="628650" indent="-269875">
              <a:buFont typeface="Wingdings" pitchFamily="2" charset="2"/>
              <a:buChar char="Ø"/>
            </a:pPr>
            <a:r>
              <a:rPr lang="ru-RU" dirty="0"/>
              <a:t>Компьютерная радиография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21190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987824" y="1340768"/>
            <a:ext cx="3993902" cy="2653964"/>
          </a:xfrm>
        </p:spPr>
      </p:pic>
      <p:pic>
        <p:nvPicPr>
          <p:cNvPr id="19461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6296" y="1340768"/>
            <a:ext cx="1747690" cy="2630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2" name="TextBox 10"/>
          <p:cNvSpPr txBox="1">
            <a:spLocks noChangeArrowheads="1"/>
          </p:cNvSpPr>
          <p:nvPr/>
        </p:nvSpPr>
        <p:spPr bwMode="auto">
          <a:xfrm>
            <a:off x="3923928" y="116632"/>
            <a:ext cx="532606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 dirty="0">
                <a:solidFill>
                  <a:srgbClr val="000000"/>
                </a:solidFill>
              </a:rPr>
              <a:t>Спроектирована и построена </a:t>
            </a:r>
            <a:r>
              <a:rPr lang="ru-RU" altLang="ru-RU" sz="2400" b="1" dirty="0" smtClean="0">
                <a:solidFill>
                  <a:srgbClr val="000000"/>
                </a:solidFill>
              </a:rPr>
              <a:t>камера радиационного контроля</a:t>
            </a:r>
            <a:endParaRPr lang="ru-RU" altLang="ru-RU" sz="2400" b="1" dirty="0">
              <a:solidFill>
                <a:srgbClr val="000000"/>
              </a:solidFill>
            </a:endParaRPr>
          </a:p>
        </p:txBody>
      </p:sp>
      <p:sp>
        <p:nvSpPr>
          <p:cNvPr id="7" name="TextBox 10"/>
          <p:cNvSpPr txBox="1">
            <a:spLocks noChangeArrowheads="1"/>
          </p:cNvSpPr>
          <p:nvPr/>
        </p:nvSpPr>
        <p:spPr bwMode="auto">
          <a:xfrm>
            <a:off x="4956211" y="6471100"/>
            <a:ext cx="445695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400" b="1" dirty="0">
                <a:solidFill>
                  <a:srgbClr val="000000"/>
                </a:solidFill>
              </a:rPr>
              <a:t>Проявочная комната</a:t>
            </a:r>
          </a:p>
        </p:txBody>
      </p:sp>
      <p:pic>
        <p:nvPicPr>
          <p:cNvPr id="8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43626" y="4173528"/>
            <a:ext cx="3240360" cy="215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475" y="2122067"/>
            <a:ext cx="1346914" cy="1848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5436" y="2160048"/>
            <a:ext cx="1435103" cy="1848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0" y="1598847"/>
            <a:ext cx="272430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400" b="1" dirty="0" smtClean="0">
                <a:solidFill>
                  <a:srgbClr val="000000"/>
                </a:solidFill>
              </a:rPr>
              <a:t>Получены разрешительные документы</a:t>
            </a:r>
            <a:endParaRPr lang="ru-RU" altLang="ru-RU" sz="1400" b="1" dirty="0">
              <a:solidFill>
                <a:srgbClr val="000000"/>
              </a:solidFill>
            </a:endParaRPr>
          </a:p>
        </p:txBody>
      </p:sp>
      <p:pic>
        <p:nvPicPr>
          <p:cNvPr id="12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5255" y="4162767"/>
            <a:ext cx="1837984" cy="2629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1121" y="4162767"/>
            <a:ext cx="1991793" cy="2616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7932" y="4795136"/>
            <a:ext cx="4755980" cy="1311228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00218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629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/>
              <a:t>Сотрудники (Пичугин С.Е.) НУЦ «Качество» активно принимают участие в разработке современных стандартов по радиационному контролю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000" dirty="0" smtClean="0"/>
              <a:t>Разработан документ </a:t>
            </a:r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ru-RU" sz="2000" dirty="0"/>
              <a:t>Руководство по безопасности </a:t>
            </a:r>
          </a:p>
          <a:p>
            <a:pPr marL="0" indent="0">
              <a:buNone/>
            </a:pPr>
            <a:r>
              <a:rPr lang="ru-RU" sz="2000" dirty="0"/>
              <a:t>"Методические рекомендации о порядке проведения компьютерной радиографии сварных соединений технических устройств, строительных конструкций зданий и сооружений, применяемых и эксплуатируемых на опасных производственных объектах" </a:t>
            </a:r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21348968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3275856" y="26863"/>
            <a:ext cx="5637212" cy="66177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3528" y="2276872"/>
            <a:ext cx="237626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Перечень методов контроля</a:t>
            </a:r>
          </a:p>
          <a:p>
            <a:r>
              <a:rPr lang="en-US" dirty="0" smtClean="0"/>
              <a:t>ASNT</a:t>
            </a:r>
            <a:r>
              <a:rPr lang="ru-RU" dirty="0" smtClean="0"/>
              <a:t> </a:t>
            </a:r>
          </a:p>
          <a:p>
            <a:r>
              <a:rPr lang="ru-RU" dirty="0" smtClean="0"/>
              <a:t>включает все рассмотренные методы, кроме ультрафиолетового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109410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6280" y="188640"/>
            <a:ext cx="5030216" cy="922114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Новые методы НК, внедренные НУЦ «Качество»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268760"/>
            <a:ext cx="8856984" cy="5257800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Контроль напряженно-деформированного состояния </a:t>
            </a:r>
          </a:p>
          <a:p>
            <a:r>
              <a:rPr lang="ru-RU" dirty="0" smtClean="0"/>
              <a:t>Ультрафиолетовый контроль</a:t>
            </a:r>
          </a:p>
          <a:p>
            <a:r>
              <a:rPr lang="ru-RU" dirty="0" smtClean="0"/>
              <a:t>Тепловой контроль композитных материалов</a:t>
            </a:r>
          </a:p>
          <a:p>
            <a:r>
              <a:rPr lang="ru-RU" dirty="0" smtClean="0"/>
              <a:t>Ультразвуковой контроль: </a:t>
            </a:r>
          </a:p>
          <a:p>
            <a:pPr marL="628650" indent="-269875">
              <a:buFont typeface="Wingdings" pitchFamily="2" charset="2"/>
              <a:buChar char="Ø"/>
            </a:pPr>
            <a:r>
              <a:rPr lang="ru-RU" sz="2400" dirty="0" err="1" smtClean="0"/>
              <a:t>дифракционно-временной</a:t>
            </a:r>
            <a:r>
              <a:rPr lang="ru-RU" sz="2400" dirty="0" smtClean="0"/>
              <a:t> метод (</a:t>
            </a:r>
            <a:r>
              <a:rPr lang="en-US" sz="2400" dirty="0" smtClean="0"/>
              <a:t>Time of Flight Diffraction</a:t>
            </a:r>
            <a:r>
              <a:rPr lang="ru-RU" sz="2400" dirty="0" smtClean="0"/>
              <a:t> - </a:t>
            </a:r>
            <a:r>
              <a:rPr lang="en-US" sz="2400" dirty="0" smtClean="0"/>
              <a:t>T</a:t>
            </a:r>
            <a:r>
              <a:rPr lang="ru-RU" sz="2400" dirty="0" smtClean="0"/>
              <a:t>О</a:t>
            </a:r>
            <a:r>
              <a:rPr lang="en-US" sz="2400" dirty="0" smtClean="0"/>
              <a:t>FD</a:t>
            </a:r>
            <a:r>
              <a:rPr lang="ru-RU" sz="2400" dirty="0" smtClean="0"/>
              <a:t>) </a:t>
            </a:r>
          </a:p>
          <a:p>
            <a:pPr marL="628650" indent="-269875">
              <a:buFont typeface="Wingdings" pitchFamily="2" charset="2"/>
              <a:buChar char="Ø"/>
            </a:pPr>
            <a:r>
              <a:rPr lang="ru-RU" sz="2400" dirty="0" smtClean="0"/>
              <a:t>с использованием дефектоскопов с фазированными решетками (</a:t>
            </a:r>
            <a:r>
              <a:rPr lang="en-US" sz="2400" dirty="0" smtClean="0"/>
              <a:t>Phased array Technology</a:t>
            </a:r>
            <a:r>
              <a:rPr lang="ru-RU" sz="2400" dirty="0" smtClean="0"/>
              <a:t> - </a:t>
            </a:r>
            <a:r>
              <a:rPr lang="en-US" sz="2400" dirty="0" smtClean="0"/>
              <a:t>PA</a:t>
            </a:r>
            <a:r>
              <a:rPr lang="ru-RU" sz="2400" dirty="0" smtClean="0"/>
              <a:t>)</a:t>
            </a:r>
          </a:p>
          <a:p>
            <a:r>
              <a:rPr lang="ru-RU" dirty="0" smtClean="0"/>
              <a:t>Радиационный контроль: </a:t>
            </a:r>
          </a:p>
          <a:p>
            <a:pPr marL="628650" indent="-269875">
              <a:buFont typeface="Wingdings" pitchFamily="2" charset="2"/>
              <a:buChar char="Ø"/>
            </a:pPr>
            <a:r>
              <a:rPr lang="ru-RU" sz="2400" dirty="0"/>
              <a:t>ц</a:t>
            </a:r>
            <a:r>
              <a:rPr lang="ru-RU" sz="2400" dirty="0" smtClean="0"/>
              <a:t>ифровая </a:t>
            </a:r>
            <a:r>
              <a:rPr lang="ru-RU" sz="2400" dirty="0"/>
              <a:t>радиография </a:t>
            </a:r>
          </a:p>
          <a:p>
            <a:pPr marL="628650" indent="-269875">
              <a:buFont typeface="Wingdings" pitchFamily="2" charset="2"/>
              <a:buChar char="Ø"/>
            </a:pPr>
            <a:r>
              <a:rPr lang="ru-RU" sz="2400" dirty="0"/>
              <a:t>к</a:t>
            </a:r>
            <a:r>
              <a:rPr lang="ru-RU" sz="2400" dirty="0" smtClean="0"/>
              <a:t>омпьютерная </a:t>
            </a:r>
            <a:r>
              <a:rPr lang="ru-RU" sz="2400" dirty="0"/>
              <a:t>радиография</a:t>
            </a:r>
          </a:p>
          <a:p>
            <a:pPr marL="628650" indent="-269875">
              <a:buFont typeface="Wingdings" pitchFamily="2" charset="2"/>
              <a:buChar char="Ø"/>
            </a:pPr>
            <a:endParaRPr lang="ru-RU" sz="2400" dirty="0" smtClean="0"/>
          </a:p>
          <a:p>
            <a:pPr marL="628650" indent="-269875">
              <a:buFont typeface="Wingdings" pitchFamily="2" charset="2"/>
              <a:buChar char="Ø"/>
            </a:pPr>
            <a:endParaRPr lang="ru-RU" sz="2400" dirty="0" smtClean="0"/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5"/>
          <p:cNvSpPr>
            <a:spLocks noGrp="1"/>
          </p:cNvSpPr>
          <p:nvPr>
            <p:ph type="title"/>
          </p:nvPr>
        </p:nvSpPr>
        <p:spPr>
          <a:xfrm>
            <a:off x="1187624" y="2564904"/>
            <a:ext cx="5770352" cy="648072"/>
          </a:xfrm>
        </p:spPr>
        <p:txBody>
          <a:bodyPr/>
          <a:lstStyle/>
          <a:p>
            <a:pPr algn="ctr" eaLnBrk="1" hangingPunct="1"/>
            <a:r>
              <a:rPr lang="ru-RU" sz="3600" dirty="0" smtClean="0"/>
              <a:t>Спасибо за внимание</a:t>
            </a:r>
          </a:p>
        </p:txBody>
      </p:sp>
      <p:sp>
        <p:nvSpPr>
          <p:cNvPr id="34823" name="Номер слайда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E996D15-5B2B-4BE3-88EC-CA06F9A3142F}" type="slidenum">
              <a:rPr lang="ru-RU">
                <a:solidFill>
                  <a:srgbClr val="045C75"/>
                </a:solidFill>
                <a:latin typeface="Arial" charset="0"/>
                <a:cs typeface="Arial" charset="0"/>
              </a:rPr>
              <a:pPr/>
              <a:t>30</a:t>
            </a:fld>
            <a:endParaRPr lang="ru-RU">
              <a:solidFill>
                <a:srgbClr val="045C75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18086017"/>
              </p:ext>
            </p:extLst>
          </p:nvPr>
        </p:nvGraphicFramePr>
        <p:xfrm>
          <a:off x="2339752" y="4581128"/>
          <a:ext cx="6616134" cy="15356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616134"/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dirty="0">
                          <a:effectLst/>
                        </a:rPr>
                        <a:t>Центральный офис:  Марьиной Рощи 3-й проезд, д. 40, стр. 1, </a:t>
                      </a:r>
                      <a:r>
                        <a:rPr lang="ru-RU" sz="1400" dirty="0" smtClean="0">
                          <a:effectLst/>
                        </a:rPr>
                        <a:t>Москва</a:t>
                      </a:r>
                      <a:r>
                        <a:rPr lang="ru-RU" sz="1400" dirty="0">
                          <a:effectLst/>
                        </a:rPr>
                        <a:t>, 127018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dirty="0">
                          <a:effectLst/>
                        </a:rPr>
                        <a:t>Тел.: (495) 744-70-52, Факс: (495) 744-70-51 Тел./Факс: (495) 777-41-02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dirty="0">
                          <a:effectLst/>
                        </a:rPr>
                        <a:t>Дополнительный офис:  Полковая ул., д.3, стр.9, Москва,127018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dirty="0">
                          <a:effectLst/>
                        </a:rPr>
                        <a:t>Тел.: (495) 744-70-52, Факс: (495) 744-70-51 Тел./Факс: (495) 777-41-02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dirty="0">
                          <a:effectLst/>
                        </a:rPr>
                        <a:t>Почтовый адрес: 127521, г. Москва, а/я 50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de-DE" sz="1400" u="sng" dirty="0">
                          <a:effectLst/>
                          <a:hlinkClick r:id="rId3"/>
                        </a:rPr>
                        <a:t>www.centr-kachestvo.ru</a:t>
                      </a:r>
                      <a:r>
                        <a:rPr lang="de-DE" sz="1400" dirty="0">
                          <a:effectLst/>
                        </a:rPr>
                        <a:t>      </a:t>
                      </a:r>
                      <a:r>
                        <a:rPr lang="de-DE" sz="1400" dirty="0" err="1">
                          <a:effectLst/>
                        </a:rPr>
                        <a:t>E-mail</a:t>
                      </a:r>
                      <a:r>
                        <a:rPr lang="de-DE" sz="1400" dirty="0">
                          <a:effectLst/>
                        </a:rPr>
                        <a:t>: </a:t>
                      </a:r>
                      <a:r>
                        <a:rPr lang="de-DE" sz="1400" u="sng" dirty="0">
                          <a:effectLst/>
                        </a:rPr>
                        <a:t>info@centr-</a:t>
                      </a:r>
                      <a:r>
                        <a:rPr lang="de-DE" sz="1400" u="sng" dirty="0">
                          <a:effectLst/>
                          <a:hlinkClick r:id="rId4"/>
                        </a:rPr>
                        <a:t>kachestvo.ru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Подзаголовок 2"/>
          <p:cNvSpPr>
            <a:spLocks/>
          </p:cNvSpPr>
          <p:nvPr/>
        </p:nvSpPr>
        <p:spPr bwMode="auto">
          <a:xfrm>
            <a:off x="349078" y="1469512"/>
            <a:ext cx="2954142" cy="515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18288"/>
          <a:lstStyle>
            <a:lvl1pPr algn="ctr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algn="ctr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algn="ctr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algn="ctr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algn="ctr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r>
              <a:rPr lang="en-US" altLang="ru-RU" sz="3200" b="1" dirty="0">
                <a:latin typeface="Times New Roman" panose="02020603050405020304" pitchFamily="18" charset="0"/>
              </a:rPr>
              <a:t>ISO </a:t>
            </a:r>
            <a:r>
              <a:rPr lang="en-US" altLang="ru-RU" sz="3200" b="1" dirty="0" smtClean="0">
                <a:latin typeface="Times New Roman" panose="02020603050405020304" pitchFamily="18" charset="0"/>
              </a:rPr>
              <a:t>9712</a:t>
            </a:r>
            <a:r>
              <a:rPr lang="ru-RU" altLang="ru-RU" sz="3200" b="1" dirty="0" smtClean="0">
                <a:latin typeface="Times New Roman" panose="02020603050405020304" pitchFamily="18" charset="0"/>
              </a:rPr>
              <a:t>:</a:t>
            </a:r>
            <a:r>
              <a:rPr lang="en-US" altLang="ru-RU" sz="3200" b="1" dirty="0" smtClean="0">
                <a:latin typeface="Times New Roman" panose="02020603050405020304" pitchFamily="18" charset="0"/>
              </a:rPr>
              <a:t>2005</a:t>
            </a:r>
            <a:endParaRPr lang="ru-RU" altLang="ru-RU" sz="3200" b="1" dirty="0">
              <a:latin typeface="Times New Roman" panose="02020603050405020304" pitchFamily="18" charset="0"/>
            </a:endParaRPr>
          </a:p>
        </p:txBody>
      </p:sp>
      <p:pic>
        <p:nvPicPr>
          <p:cNvPr id="50180" name="Picture 4" descr="ISO 971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078" y="2075217"/>
            <a:ext cx="1320280" cy="164642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0181" name="Picture 5" descr="ISO 9712 S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69358" y="2099228"/>
            <a:ext cx="1587207" cy="17635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sp>
        <p:nvSpPr>
          <p:cNvPr id="50182" name="Text Box 6"/>
          <p:cNvSpPr txBox="1">
            <a:spLocks noChangeArrowheads="1"/>
          </p:cNvSpPr>
          <p:nvPr/>
        </p:nvSpPr>
        <p:spPr bwMode="auto">
          <a:xfrm>
            <a:off x="0" y="3721640"/>
            <a:ext cx="3523023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solidFill>
                  <a:schemeClr val="hlink"/>
                </a:solidFill>
              </a:rPr>
              <a:t>В 2005 году метод контроля  напряженного состояния (</a:t>
            </a:r>
            <a:r>
              <a:rPr lang="en-US" altLang="ru-RU" b="1" dirty="0">
                <a:solidFill>
                  <a:schemeClr val="hlink"/>
                </a:solidFill>
              </a:rPr>
              <a:t>ST)</a:t>
            </a:r>
            <a:r>
              <a:rPr lang="ru-RU" altLang="ru-RU" b="1" dirty="0">
                <a:solidFill>
                  <a:schemeClr val="hlink"/>
                </a:solidFill>
              </a:rPr>
              <a:t> введен  </a:t>
            </a:r>
            <a:r>
              <a:rPr lang="en-US" altLang="ru-RU" b="1" dirty="0">
                <a:solidFill>
                  <a:schemeClr val="hlink"/>
                </a:solidFill>
              </a:rPr>
              <a:t>ISO </a:t>
            </a:r>
            <a:r>
              <a:rPr lang="en-US" altLang="ru-RU" b="1" dirty="0" smtClean="0">
                <a:solidFill>
                  <a:schemeClr val="hlink"/>
                </a:solidFill>
              </a:rPr>
              <a:t>9712</a:t>
            </a:r>
            <a:r>
              <a:rPr lang="ru-RU" altLang="ru-RU" b="1" dirty="0" smtClean="0">
                <a:solidFill>
                  <a:schemeClr val="hlink"/>
                </a:solidFill>
              </a:rPr>
              <a:t>:</a:t>
            </a:r>
            <a:r>
              <a:rPr lang="en-US" altLang="ru-RU" b="1" dirty="0" smtClean="0">
                <a:solidFill>
                  <a:schemeClr val="hlink"/>
                </a:solidFill>
              </a:rPr>
              <a:t>2005</a:t>
            </a:r>
            <a:endParaRPr lang="ru-RU" altLang="ru-RU" b="1" dirty="0">
              <a:solidFill>
                <a:schemeClr val="hlink"/>
              </a:solidFill>
            </a:endParaRPr>
          </a:p>
        </p:txBody>
      </p:sp>
      <p:sp>
        <p:nvSpPr>
          <p:cNvPr id="6" name="Подзаголовок 2"/>
          <p:cNvSpPr>
            <a:spLocks/>
          </p:cNvSpPr>
          <p:nvPr/>
        </p:nvSpPr>
        <p:spPr bwMode="auto">
          <a:xfrm>
            <a:off x="3853067" y="146464"/>
            <a:ext cx="4916674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18288"/>
          <a:lstStyle>
            <a:lvl1pPr algn="ctr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algn="ctr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algn="ctr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algn="ctr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algn="ctr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r>
              <a:rPr lang="ru-RU" altLang="ru-RU" sz="3200" b="1" dirty="0" smtClean="0">
                <a:latin typeface="Times New Roman" panose="02020603050405020304" pitchFamily="18" charset="0"/>
              </a:rPr>
              <a:t>Развитие метода НДС </a:t>
            </a:r>
            <a:endParaRPr lang="ru-RU" altLang="ru-RU" sz="3200" b="1" dirty="0">
              <a:latin typeface="Times New Roman" panose="02020603050405020304" pitchFamily="18" charset="0"/>
            </a:endParaRPr>
          </a:p>
        </p:txBody>
      </p:sp>
      <p:pic>
        <p:nvPicPr>
          <p:cNvPr id="7" name="Picture 5" descr="ST РОНКТД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8709" y="4695295"/>
            <a:ext cx="1554511" cy="20156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pic>
        <p:nvPicPr>
          <p:cNvPr id="8" name="Picture 6" descr="File110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0461" y="4695295"/>
            <a:ext cx="1271437" cy="188225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трелка вправо 1"/>
          <p:cNvSpPr/>
          <p:nvPr/>
        </p:nvSpPr>
        <p:spPr>
          <a:xfrm>
            <a:off x="3419797" y="2995173"/>
            <a:ext cx="270038" cy="2376264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6249364" y="2781734"/>
            <a:ext cx="270038" cy="2376264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3" descr="100_355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06412" y="1772816"/>
            <a:ext cx="1975491" cy="14818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6" name="Picture 4" descr="100_355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3067" y="4644970"/>
            <a:ext cx="2085496" cy="15643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3650965" y="3607572"/>
            <a:ext cx="218729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b="1" dirty="0" smtClean="0">
                <a:solidFill>
                  <a:schemeClr val="hlink"/>
                </a:solidFill>
              </a:rPr>
              <a:t>Прохождение аудита по НДС</a:t>
            </a:r>
          </a:p>
          <a:p>
            <a:pPr algn="ctr"/>
            <a:endParaRPr lang="ru-RU" altLang="ru-RU" b="1" dirty="0">
              <a:solidFill>
                <a:schemeClr val="hlink"/>
              </a:solidFill>
            </a:endParaRPr>
          </a:p>
        </p:txBody>
      </p:sp>
      <p:pic>
        <p:nvPicPr>
          <p:cNvPr id="18" name="Picture 3" descr="EN ST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30507" y="1133414"/>
            <a:ext cx="1832901" cy="25882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9" name="Picture 3" descr="РОНКТД НДС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6777576" y="4644970"/>
            <a:ext cx="2161797" cy="15214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6777576" y="3771965"/>
            <a:ext cx="218729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b="1" dirty="0" smtClean="0">
                <a:solidFill>
                  <a:schemeClr val="hlink"/>
                </a:solidFill>
              </a:rPr>
              <a:t>Получение признаний</a:t>
            </a:r>
            <a:endParaRPr lang="ru-RU" altLang="ru-RU" b="1" dirty="0">
              <a:solidFill>
                <a:schemeClr val="hlin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4204" y="3098676"/>
            <a:ext cx="31447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</a:rPr>
              <a:t> </a:t>
            </a:r>
            <a:r>
              <a:rPr lang="ru-RU" sz="1600" dirty="0">
                <a:solidFill>
                  <a:srgbClr val="FF0000"/>
                </a:solidFill>
              </a:rPr>
              <a:t>в </a:t>
            </a:r>
            <a:r>
              <a:rPr lang="en-US" sz="1600" dirty="0">
                <a:solidFill>
                  <a:srgbClr val="FF0000"/>
                </a:solidFill>
              </a:rPr>
              <a:t>ISO 9712</a:t>
            </a:r>
            <a:r>
              <a:rPr lang="ru-RU" sz="1600" dirty="0">
                <a:solidFill>
                  <a:srgbClr val="FF0000"/>
                </a:solidFill>
              </a:rPr>
              <a:t>:2012 </a:t>
            </a:r>
            <a:endParaRPr lang="ru-RU" sz="1600" dirty="0" smtClean="0">
              <a:solidFill>
                <a:srgbClr val="FF0000"/>
              </a:solidFill>
            </a:endParaRPr>
          </a:p>
          <a:p>
            <a:r>
              <a:rPr lang="ru-RU" sz="1600" dirty="0" smtClean="0">
                <a:solidFill>
                  <a:srgbClr val="FF0000"/>
                </a:solidFill>
              </a:rPr>
              <a:t>осталась </a:t>
            </a:r>
            <a:r>
              <a:rPr lang="ru-RU" sz="1600" dirty="0">
                <a:solidFill>
                  <a:srgbClr val="FF0000"/>
                </a:solidFill>
              </a:rPr>
              <a:t>только </a:t>
            </a:r>
            <a:r>
              <a:rPr lang="ru-RU" sz="1600" dirty="0" smtClean="0">
                <a:solidFill>
                  <a:srgbClr val="FF0000"/>
                </a:solidFill>
              </a:rPr>
              <a:t>тензометрия</a:t>
            </a:r>
            <a:endParaRPr lang="ru-RU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519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Рисунок 5" descr="3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340768"/>
            <a:ext cx="6700738" cy="473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Подзаголовок 2"/>
          <p:cNvSpPr>
            <a:spLocks/>
          </p:cNvSpPr>
          <p:nvPr/>
        </p:nvSpPr>
        <p:spPr bwMode="auto">
          <a:xfrm>
            <a:off x="4139951" y="188913"/>
            <a:ext cx="4896545" cy="647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18288"/>
          <a:lstStyle>
            <a:lvl1pPr algn="ctr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algn="ctr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algn="ctr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algn="ctr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algn="ctr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r>
              <a:rPr lang="ru-RU" altLang="ru-RU" sz="3200" b="1" dirty="0" smtClean="0">
                <a:latin typeface="Times New Roman" panose="02020603050405020304" pitchFamily="18" charset="0"/>
              </a:rPr>
              <a:t>Подготовка специалистов</a:t>
            </a:r>
            <a:endParaRPr lang="ru-RU" altLang="ru-RU" sz="3200" b="1" dirty="0">
              <a:latin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>
            <a:spLocks/>
          </p:cNvSpPr>
          <p:nvPr/>
        </p:nvSpPr>
        <p:spPr bwMode="auto">
          <a:xfrm>
            <a:off x="323528" y="6075468"/>
            <a:ext cx="8820472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18288"/>
          <a:lstStyle>
            <a:lvl1pPr algn="ctr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algn="ctr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algn="ctr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algn="ctr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algn="ctr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r>
              <a:rPr lang="ru-RU" altLang="ru-RU" sz="2400" b="1" dirty="0">
                <a:latin typeface="Times New Roman" panose="02020603050405020304" pitchFamily="18" charset="0"/>
              </a:rPr>
              <a:t>Утвержденная программа подготовки</a:t>
            </a:r>
          </a:p>
        </p:txBody>
      </p:sp>
    </p:spTree>
    <p:extLst>
      <p:ext uri="{BB962C8B-B14F-4D97-AF65-F5344CB8AC3E}">
        <p14:creationId xmlns:p14="http://schemas.microsoft.com/office/powerpoint/2010/main" xmlns="" val="131667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ChangeArrowheads="1"/>
          </p:cNvSpPr>
          <p:nvPr/>
        </p:nvSpPr>
        <p:spPr bwMode="auto">
          <a:xfrm>
            <a:off x="-2853" y="1529518"/>
            <a:ext cx="5798989" cy="3108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ru-RU" altLang="ru-RU" sz="2800" dirty="0" smtClean="0"/>
              <a:t>Для работы на </a:t>
            </a:r>
            <a:r>
              <a:rPr lang="ru-RU" altLang="ru-RU" sz="2800" dirty="0"/>
              <a:t>опасных производственных объектах </a:t>
            </a:r>
            <a:r>
              <a:rPr lang="ru-RU" altLang="ru-RU" sz="2800" dirty="0" smtClean="0"/>
              <a:t>прослушивания </a:t>
            </a:r>
            <a:r>
              <a:rPr lang="ru-RU" altLang="ru-RU" sz="2800" dirty="0"/>
              <a:t>курса по разработанным </a:t>
            </a:r>
            <a:r>
              <a:rPr lang="ru-RU" altLang="ru-RU" sz="2800" dirty="0" smtClean="0"/>
              <a:t>программам </a:t>
            </a:r>
            <a:r>
              <a:rPr lang="ru-RU" altLang="ru-RU" sz="2800" dirty="0"/>
              <a:t>не  достаточно, необходима </a:t>
            </a:r>
            <a:r>
              <a:rPr lang="ru-RU" altLang="ru-RU" sz="2800" dirty="0" smtClean="0"/>
              <a:t>аттестация (сертификация) специалистов </a:t>
            </a:r>
            <a:endParaRPr lang="ru-RU" altLang="ru-RU" sz="2800" dirty="0"/>
          </a:p>
        </p:txBody>
      </p:sp>
      <p:pic>
        <p:nvPicPr>
          <p:cNvPr id="3" name="Picture 2" descr="100_383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3072" y="2456892"/>
            <a:ext cx="2582293" cy="19369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100_322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33304" y="132110"/>
            <a:ext cx="2681313" cy="20115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Screensho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92190"/>
            <a:ext cx="2160240" cy="16199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5" descr="DSC00907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55127" y="4708815"/>
            <a:ext cx="2632106" cy="19742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100_323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791950"/>
            <a:ext cx="2232248" cy="16744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xmlns="" val="2185069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трелка вправо 7"/>
          <p:cNvSpPr/>
          <p:nvPr/>
        </p:nvSpPr>
        <p:spPr>
          <a:xfrm rot="5400000">
            <a:off x="5997335" y="-747462"/>
            <a:ext cx="504057" cy="2376264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бъект 3"/>
          <p:cNvSpPr>
            <a:spLocks noGrp="1"/>
          </p:cNvSpPr>
          <p:nvPr>
            <p:ph idx="1"/>
          </p:nvPr>
        </p:nvSpPr>
        <p:spPr>
          <a:xfrm>
            <a:off x="5126377" y="4746653"/>
            <a:ext cx="3456384" cy="21113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17463">
              <a:buNone/>
            </a:pPr>
            <a:r>
              <a:rPr lang="ru-RU" sz="1600" dirty="0"/>
              <a:t>Принято Решением Наблюдательного совета от 24.09.10 № 38-БНС</a:t>
            </a:r>
          </a:p>
          <a:p>
            <a:pPr marL="0" indent="17463" algn="just">
              <a:buNone/>
            </a:pPr>
            <a:r>
              <a:rPr lang="ru-RU" sz="1600" dirty="0">
                <a:solidFill>
                  <a:schemeClr val="hlink"/>
                </a:solidFill>
              </a:rPr>
              <a:t>СДОС – 05 - 2010 Положение об аттестации персонала в области неразрушающего контроля напряженно-деформированного состояния</a:t>
            </a:r>
          </a:p>
        </p:txBody>
      </p:sp>
      <p:sp>
        <p:nvSpPr>
          <p:cNvPr id="10" name="Содержимое 2"/>
          <p:cNvSpPr txBox="1">
            <a:spLocks/>
          </p:cNvSpPr>
          <p:nvPr/>
        </p:nvSpPr>
        <p:spPr>
          <a:xfrm>
            <a:off x="204606" y="1700808"/>
            <a:ext cx="4669177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spcAft>
                <a:spcPts val="0"/>
              </a:spcAft>
              <a:buNone/>
            </a:pPr>
            <a:r>
              <a:rPr lang="ru-RU" sz="2500" dirty="0"/>
              <a:t>Большой опыт в области подготовки и сертификации персонала позволил сотрудникам НУЦ «Качество</a:t>
            </a:r>
            <a:r>
              <a:rPr lang="ru-RU" sz="2500" dirty="0" smtClean="0"/>
              <a:t>», </a:t>
            </a:r>
            <a:r>
              <a:rPr lang="ru-RU" sz="2500" dirty="0"/>
              <a:t>ЗАО «</a:t>
            </a:r>
            <a:r>
              <a:rPr lang="ru-RU" sz="2500" dirty="0" err="1"/>
              <a:t>Дигаз</a:t>
            </a:r>
            <a:r>
              <a:rPr lang="ru-RU" sz="2500" dirty="0"/>
              <a:t>» и ОАО «НТЦ «Промышленная безопасность» разработать «Положение об аттестации персонала в области неразрушающего контроля напряженно-деформированного состояния»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78971" y="692699"/>
            <a:ext cx="2951196" cy="4139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69387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556792"/>
            <a:ext cx="8352928" cy="488600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В данном положении описаны особые требования к квалификации персонала НК НДС, в том числе:</a:t>
            </a:r>
          </a:p>
          <a:p>
            <a:r>
              <a:rPr lang="ru-RU" dirty="0" smtClean="0"/>
              <a:t>Требования к квалификации специалиста</a:t>
            </a:r>
          </a:p>
          <a:p>
            <a:r>
              <a:rPr lang="ru-RU" dirty="0" smtClean="0"/>
              <a:t>Требования к квалификационному экзамену</a:t>
            </a:r>
          </a:p>
          <a:p>
            <a:r>
              <a:rPr lang="ru-RU" dirty="0" smtClean="0"/>
              <a:t>Форма удостоверения</a:t>
            </a:r>
          </a:p>
          <a:p>
            <a:r>
              <a:rPr lang="ru-RU" dirty="0" smtClean="0"/>
              <a:t>Требования к образованию и специальной подготовке специалистов так, например, </a:t>
            </a:r>
            <a:r>
              <a:rPr lang="ru-RU" dirty="0" smtClean="0">
                <a:solidFill>
                  <a:srgbClr val="FF0000"/>
                </a:solidFill>
              </a:rPr>
              <a:t>на </a:t>
            </a:r>
            <a:r>
              <a:rPr lang="en-US" dirty="0" smtClean="0">
                <a:solidFill>
                  <a:srgbClr val="FF0000"/>
                </a:solidFill>
              </a:rPr>
              <a:t>II </a:t>
            </a:r>
            <a:r>
              <a:rPr lang="ru-RU" dirty="0" smtClean="0">
                <a:solidFill>
                  <a:srgbClr val="FF0000"/>
                </a:solidFill>
              </a:rPr>
              <a:t>и </a:t>
            </a:r>
            <a:r>
              <a:rPr lang="en-US" dirty="0" smtClean="0">
                <a:solidFill>
                  <a:srgbClr val="FF0000"/>
                </a:solidFill>
              </a:rPr>
              <a:t>III</a:t>
            </a:r>
            <a:r>
              <a:rPr lang="ru-RU" dirty="0" smtClean="0">
                <a:solidFill>
                  <a:srgbClr val="FF0000"/>
                </a:solidFill>
              </a:rPr>
              <a:t> квалификационные уровни требуется только высшее техническое образование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916832"/>
            <a:ext cx="8424936" cy="4160143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ультразвуковой </a:t>
            </a:r>
            <a:r>
              <a:rPr lang="ru-RU" sz="2800" dirty="0"/>
              <a:t>(УК-НДС</a:t>
            </a:r>
            <a:r>
              <a:rPr lang="ru-RU" sz="2800" dirty="0" smtClean="0"/>
              <a:t>)</a:t>
            </a:r>
            <a:endParaRPr lang="ru-RU" sz="2800" dirty="0"/>
          </a:p>
          <a:p>
            <a:r>
              <a:rPr lang="ru-RU" sz="2800" dirty="0" smtClean="0"/>
              <a:t>радиационный </a:t>
            </a:r>
            <a:r>
              <a:rPr lang="ru-RU" sz="2800" dirty="0"/>
              <a:t>(РК-НДС</a:t>
            </a:r>
            <a:r>
              <a:rPr lang="ru-RU" sz="2800" dirty="0" smtClean="0"/>
              <a:t>)</a:t>
            </a:r>
            <a:endParaRPr lang="ru-RU" sz="2800" dirty="0"/>
          </a:p>
          <a:p>
            <a:r>
              <a:rPr lang="ru-RU" sz="2800" dirty="0" smtClean="0"/>
              <a:t>магнитный </a:t>
            </a:r>
            <a:r>
              <a:rPr lang="ru-RU" sz="2800" dirty="0"/>
              <a:t>(МК-НДС</a:t>
            </a:r>
            <a:r>
              <a:rPr lang="ru-RU" sz="2800" dirty="0" smtClean="0"/>
              <a:t>)</a:t>
            </a:r>
          </a:p>
          <a:p>
            <a:r>
              <a:rPr lang="ru-RU" sz="2800" dirty="0" err="1" smtClean="0"/>
              <a:t>вихретоковый</a:t>
            </a:r>
            <a:r>
              <a:rPr lang="ru-RU" sz="2800" dirty="0" smtClean="0"/>
              <a:t> </a:t>
            </a:r>
            <a:r>
              <a:rPr lang="ru-RU" sz="2800" dirty="0"/>
              <a:t>(ВК-НДС</a:t>
            </a:r>
            <a:r>
              <a:rPr lang="ru-RU" sz="2800" dirty="0" smtClean="0"/>
              <a:t>)</a:t>
            </a:r>
            <a:endParaRPr lang="ru-RU" sz="2800" dirty="0"/>
          </a:p>
          <a:p>
            <a:r>
              <a:rPr lang="ru-RU" sz="2800" dirty="0" smtClean="0"/>
              <a:t>визуально-измерительный </a:t>
            </a:r>
            <a:r>
              <a:rPr lang="ru-RU" sz="2800" dirty="0"/>
              <a:t>(ВИК-НДС, в том числе струнного метода</a:t>
            </a:r>
            <a:r>
              <a:rPr lang="ru-RU" sz="2800" dirty="0" smtClean="0"/>
              <a:t>)</a:t>
            </a:r>
            <a:endParaRPr lang="ru-RU" sz="2800" dirty="0"/>
          </a:p>
          <a:p>
            <a:r>
              <a:rPr lang="ru-RU" sz="2800" dirty="0" smtClean="0"/>
              <a:t>оптический </a:t>
            </a:r>
            <a:r>
              <a:rPr lang="ru-RU" sz="2800" dirty="0"/>
              <a:t>(ОК-НДС</a:t>
            </a:r>
            <a:r>
              <a:rPr lang="ru-RU" sz="2800" dirty="0" smtClean="0"/>
              <a:t>)</a:t>
            </a:r>
            <a:endParaRPr lang="ru-RU" sz="2800" dirty="0"/>
          </a:p>
          <a:p>
            <a:r>
              <a:rPr lang="ru-RU" sz="2800" dirty="0" smtClean="0"/>
              <a:t>тензометрический </a:t>
            </a:r>
            <a:r>
              <a:rPr lang="ru-RU" sz="2800" dirty="0"/>
              <a:t>(ТМ-НДС</a:t>
            </a:r>
            <a:r>
              <a:rPr lang="ru-RU" sz="2800" dirty="0" smtClean="0"/>
              <a:t>)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39952" y="188640"/>
            <a:ext cx="48245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Выделены следующие виды </a:t>
            </a:r>
            <a:r>
              <a:rPr lang="ru-RU" sz="3200" dirty="0"/>
              <a:t>(</a:t>
            </a:r>
            <a:r>
              <a:rPr lang="ru-RU" sz="3200" dirty="0" smtClean="0"/>
              <a:t>методы) </a:t>
            </a:r>
            <a:r>
              <a:rPr lang="ru-RU" sz="3200" dirty="0"/>
              <a:t>НК НДС</a:t>
            </a:r>
          </a:p>
        </p:txBody>
      </p:sp>
    </p:spTree>
    <p:extLst>
      <p:ext uri="{BB962C8B-B14F-4D97-AF65-F5344CB8AC3E}">
        <p14:creationId xmlns:p14="http://schemas.microsoft.com/office/powerpoint/2010/main" xmlns="" val="1618183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23600</TotalTime>
  <Words>1207</Words>
  <Application>Microsoft Office PowerPoint</Application>
  <PresentationFormat>Экран (4:3)</PresentationFormat>
  <Paragraphs>176</Paragraphs>
  <Slides>30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Новые методы и технологии неразрушающего контроля.  Опыт внедрения в России и за рубежом.</vt:lpstr>
      <vt:lpstr>Факторы, влияющие на достоверность неразрушающего контроля </vt:lpstr>
      <vt:lpstr>Новые методы НК, внедренные НУЦ «Качество»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Форма удостоверения</vt:lpstr>
      <vt:lpstr>Слайд 12</vt:lpstr>
      <vt:lpstr>Аттестация персонала по ультрафиолетовому контролю</vt:lpstr>
      <vt:lpstr>Слайд 14</vt:lpstr>
      <vt:lpstr>Требования к квалификационному экзамену</vt:lpstr>
      <vt:lpstr>Слайд 16</vt:lpstr>
      <vt:lpstr>Слайд 17</vt:lpstr>
      <vt:lpstr>Слайд 18</vt:lpstr>
      <vt:lpstr>НУЦ «Качество» проводит подготовку и сертификацию по ультразвуковому методу неразрушающего контроля с применением Дифракционно-временного метода УК (Time of Flight Diffraction - TОFD) и техники фазированной решетки (Phased array Technology - PA).</vt:lpstr>
      <vt:lpstr>Слайд 20</vt:lpstr>
      <vt:lpstr>Особенности сертификации  по TОFD и PA .</vt:lpstr>
      <vt:lpstr>Слайд 22</vt:lpstr>
      <vt:lpstr>Слайд 23</vt:lpstr>
      <vt:lpstr>Форма удостоверения в соответствии с требованиями ISO 9712</vt:lpstr>
      <vt:lpstr>Предложение</vt:lpstr>
      <vt:lpstr>Слайд 26</vt:lpstr>
      <vt:lpstr>Слайд 27</vt:lpstr>
      <vt:lpstr>Слайд 28</vt:lpstr>
      <vt:lpstr>Слайд 29</vt:lpstr>
      <vt:lpstr>Спасибо за внимание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Группа компаний "Качество". Комплексный подход к обеспечению функционирования систем менеджмента качества организаций</dc:title>
  <dc:creator>Сластихин</dc:creator>
  <cp:lastModifiedBy>Копытов</cp:lastModifiedBy>
  <cp:revision>837</cp:revision>
  <cp:lastPrinted>2016-03-02T13:16:42Z</cp:lastPrinted>
  <dcterms:created xsi:type="dcterms:W3CDTF">2013-05-05T12:33:20Z</dcterms:created>
  <dcterms:modified xsi:type="dcterms:W3CDTF">2019-03-04T15:30:22Z</dcterms:modified>
</cp:coreProperties>
</file>